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1" r:id="rId3"/>
    <p:sldId id="340" r:id="rId4"/>
    <p:sldId id="343" r:id="rId5"/>
    <p:sldId id="346" r:id="rId6"/>
    <p:sldId id="317" r:id="rId7"/>
    <p:sldId id="305" r:id="rId8"/>
    <p:sldId id="345" r:id="rId9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/>
          <a:lstStyle>
            <a:lvl1pPr algn="r">
              <a:defRPr sz="1300"/>
            </a:lvl1pPr>
          </a:lstStyle>
          <a:p>
            <a:fld id="{E0E7731E-97A5-4028-B103-776099BC3D3C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 anchor="b"/>
          <a:lstStyle>
            <a:lvl1pPr algn="r">
              <a:defRPr sz="1300"/>
            </a:lvl1pPr>
          </a:lstStyle>
          <a:p>
            <a:fld id="{AF2C38FB-7BF2-4374-A83E-792BC88A3C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5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3948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026" y="1"/>
            <a:ext cx="2946078" cy="493948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6D7BA02E-6E8D-40DC-B431-68CDFCE4DF4F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9" y="4690152"/>
            <a:ext cx="5439398" cy="4443961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8734"/>
            <a:ext cx="2946078" cy="493947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026" y="9378734"/>
            <a:ext cx="2946078" cy="493947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4D0DF59B-0C25-4409-A927-7EC7DB694DD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9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72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17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21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8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51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97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642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6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9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7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7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9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60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49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59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5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79DE-E88F-4656-BAFB-A3D6BAE16F30}" type="datetimeFigureOut">
              <a:rPr lang="nl-NL" smtClean="0"/>
              <a:pPr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32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2594719"/>
          </a:xfrm>
        </p:spPr>
        <p:txBody>
          <a:bodyPr>
            <a:noAutofit/>
          </a:bodyPr>
          <a:lstStyle/>
          <a:p>
            <a:r>
              <a:rPr lang="nl-NL" altLang="nl-NL" b="1" dirty="0">
                <a:solidFill>
                  <a:srgbClr val="C75F09"/>
                </a:solidFill>
              </a:rPr>
              <a:t>Nieuwe generatie </a:t>
            </a:r>
            <a:r>
              <a:rPr lang="nl-NL" altLang="nl-NL" b="1" dirty="0" err="1">
                <a:solidFill>
                  <a:srgbClr val="C75F09"/>
                </a:solidFill>
              </a:rPr>
              <a:t>IHP’s</a:t>
            </a:r>
            <a:br>
              <a:rPr lang="nl-NL" altLang="nl-NL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nl-NL" altLang="nl-NL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nl-NL" altLang="nl-NL" sz="2400" b="1" dirty="0">
                <a:latin typeface="+mn-lt"/>
              </a:rPr>
              <a:t>5 juli 2017 </a:t>
            </a:r>
            <a:r>
              <a:rPr lang="nl-NL" altLang="nl-NL" sz="2400" b="1" i="1" dirty="0">
                <a:latin typeface="+mn-lt"/>
              </a:rPr>
              <a:t>   </a:t>
            </a:r>
            <a:br>
              <a:rPr lang="nl-NL" altLang="nl-NL" sz="2000" i="1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35896" y="4005064"/>
            <a:ext cx="5292080" cy="2664296"/>
          </a:xfrm>
        </p:spPr>
        <p:txBody>
          <a:bodyPr>
            <a:normAutofit/>
          </a:bodyPr>
          <a:lstStyle/>
          <a:p>
            <a:pPr algn="r"/>
            <a:r>
              <a:rPr lang="en-US" i="1" dirty="0"/>
              <a:t>    </a:t>
            </a:r>
            <a:r>
              <a:rPr lang="en-US" sz="2400" i="1" dirty="0" err="1">
                <a:solidFill>
                  <a:schemeClr val="tx1"/>
                </a:solidFill>
              </a:rPr>
              <a:t>Vanuit</a:t>
            </a:r>
            <a:r>
              <a:rPr lang="en-US" sz="2400" i="1" dirty="0">
                <a:solidFill>
                  <a:schemeClr val="tx1"/>
                </a:solidFill>
              </a:rPr>
              <a:t> de </a:t>
            </a:r>
            <a:r>
              <a:rPr lang="en-US" sz="2400" i="1" dirty="0" err="1">
                <a:solidFill>
                  <a:schemeClr val="tx1"/>
                </a:solidFill>
              </a:rPr>
              <a:t>bedoeling</a:t>
            </a:r>
            <a:endParaRPr lang="en-US" sz="2400" i="1" dirty="0">
              <a:solidFill>
                <a:schemeClr val="tx1"/>
              </a:solidFill>
            </a:endParaRPr>
          </a:p>
          <a:p>
            <a:pPr algn="r"/>
            <a:r>
              <a:rPr lang="en-US" sz="2400" i="1" dirty="0">
                <a:solidFill>
                  <a:schemeClr val="tx1"/>
                </a:solidFill>
              </a:rPr>
              <a:t>Wat in IHP’s?</a:t>
            </a:r>
          </a:p>
          <a:p>
            <a:pPr algn="r"/>
            <a:r>
              <a:rPr lang="en-US" sz="2400" i="1" dirty="0" err="1">
                <a:solidFill>
                  <a:schemeClr val="tx1"/>
                </a:solidFill>
              </a:rPr>
              <a:t>Belangrijkste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veranderingen</a:t>
            </a:r>
            <a:endParaRPr lang="en-US" sz="2400" i="1" dirty="0">
              <a:solidFill>
                <a:schemeClr val="tx1"/>
              </a:solidFill>
            </a:endParaRPr>
          </a:p>
          <a:p>
            <a:pPr algn="r"/>
            <a:r>
              <a:rPr lang="en-US" sz="2400" i="1" dirty="0" err="1">
                <a:solidFill>
                  <a:schemeClr val="tx1"/>
                </a:solidFill>
              </a:rPr>
              <a:t>Uitdiepen</a:t>
            </a:r>
            <a:endParaRPr lang="en-US" sz="2400" i="1" dirty="0">
              <a:solidFill>
                <a:schemeClr val="tx1"/>
              </a:solidFill>
            </a:endParaRPr>
          </a:p>
          <a:p>
            <a:pPr algn="r"/>
            <a:r>
              <a:rPr lang="en-US" sz="2400" i="1" dirty="0" err="1">
                <a:solidFill>
                  <a:schemeClr val="tx1"/>
                </a:solidFill>
              </a:rPr>
              <a:t>Vervolg</a:t>
            </a:r>
            <a:endParaRPr lang="en-US" sz="2400" i="1" dirty="0">
              <a:solidFill>
                <a:schemeClr val="tx1"/>
              </a:solidFill>
            </a:endParaRPr>
          </a:p>
          <a:p>
            <a:pPr algn="r"/>
            <a:endParaRPr lang="en-US" sz="2400" i="1" dirty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7" y="404665"/>
            <a:ext cx="6377845" cy="94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Vanuit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bedoeling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9BCCD29-EAFA-49A3-9575-07D21D06158C}"/>
              </a:ext>
            </a:extLst>
          </p:cNvPr>
          <p:cNvSpPr txBox="1"/>
          <p:nvPr/>
        </p:nvSpPr>
        <p:spPr>
          <a:xfrm>
            <a:off x="3787872" y="2132856"/>
            <a:ext cx="503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wel: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Inhoudelijk 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Zekerheid/voorspelbaarheid, maar ook flexibiliteit in praktische uitvoering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Ingebed in (aangepast) systemen</a:t>
            </a:r>
          </a:p>
          <a:p>
            <a:endParaRPr lang="nl-NL" dirty="0"/>
          </a:p>
          <a:p>
            <a:r>
              <a:rPr lang="nl-NL" dirty="0"/>
              <a:t>Wat niet meer (concreet)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…………</a:t>
            </a:r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7C9BC-A706-4918-BFB0-A07027606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5825"/>
            <a:ext cx="3536352" cy="35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8660B-A549-4294-BCBB-0B9325B1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8387" y="2319152"/>
            <a:ext cx="6885384" cy="22951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28" y="7797"/>
            <a:ext cx="755576" cy="6877587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7" y="404665"/>
            <a:ext cx="6377845" cy="94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Vanuit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bedoeling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C56E82A-48E2-46A1-8C53-9E0DBACA7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76108"/>
              </p:ext>
            </p:extLst>
          </p:nvPr>
        </p:nvGraphicFramePr>
        <p:xfrm>
          <a:off x="1083234" y="1327329"/>
          <a:ext cx="5072942" cy="548808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36471">
                  <a:extLst>
                    <a:ext uri="{9D8B030D-6E8A-4147-A177-3AD203B41FA5}">
                      <a16:colId xmlns:a16="http://schemas.microsoft.com/office/drawing/2014/main" val="3622511241"/>
                    </a:ext>
                  </a:extLst>
                </a:gridCol>
                <a:gridCol w="2536471">
                  <a:extLst>
                    <a:ext uri="{9D8B030D-6E8A-4147-A177-3AD203B41FA5}">
                      <a16:colId xmlns:a16="http://schemas.microsoft.com/office/drawing/2014/main" val="1552368239"/>
                    </a:ext>
                  </a:extLst>
                </a:gridCol>
              </a:tblGrid>
              <a:tr h="2375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Minder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Meer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193656"/>
                  </a:ext>
                </a:extLst>
              </a:tr>
              <a:tr h="1994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995141"/>
                  </a:ext>
                </a:extLst>
              </a:tr>
              <a:tr h="2674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Systeem als houvast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Bedoeling als houvast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925543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Standaardisatie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Denken vanuit variatie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794755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Zeker willen weten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Kans vergroten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811752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Nader invullen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Gummen en opladen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029863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Lineair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Circulair/non-lineair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402573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Chronos</a:t>
                      </a:r>
                      <a:endParaRPr lang="nl-NL" sz="14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Kairos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99311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Antwoorden geven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Vragen stellen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868760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Afdwingen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Uitnodigen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157740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Vanaf tekentafel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Waarnemen in de leefwereld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756289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Schaalvergroting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Gemeenschapsvorming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283258"/>
                  </a:ext>
                </a:extLst>
              </a:tr>
              <a:tr h="398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Toezicht en controle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Samen reflecteren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396511"/>
                  </a:ext>
                </a:extLst>
              </a:tr>
            </a:tbl>
          </a:graphicData>
        </a:graphic>
      </p:graphicFrame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6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662852"/>
            <a:ext cx="8229600" cy="821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zeker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IHP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539552" y="1484784"/>
            <a:ext cx="78488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l-NL" sz="8600" dirty="0"/>
              <a:t>…………………….</a:t>
            </a:r>
          </a:p>
          <a:p>
            <a:pPr>
              <a:lnSpc>
                <a:spcPct val="120000"/>
              </a:lnSpc>
            </a:pPr>
            <a:r>
              <a:rPr lang="nl-NL" sz="8600" dirty="0"/>
              <a:t>………………..</a:t>
            </a:r>
          </a:p>
          <a:p>
            <a:pPr>
              <a:lnSpc>
                <a:spcPct val="120000"/>
              </a:lnSpc>
            </a:pPr>
            <a:r>
              <a:rPr lang="nl-NL" sz="8600" dirty="0"/>
              <a:t>……………………</a:t>
            </a:r>
          </a:p>
          <a:p>
            <a:pPr>
              <a:lnSpc>
                <a:spcPct val="120000"/>
              </a:lnSpc>
            </a:pPr>
            <a:endParaRPr lang="nl-NL" sz="8600" dirty="0"/>
          </a:p>
        </p:txBody>
      </p:sp>
    </p:spTree>
    <p:extLst>
      <p:ext uri="{BB962C8B-B14F-4D97-AF65-F5344CB8AC3E}">
        <p14:creationId xmlns:p14="http://schemas.microsoft.com/office/powerpoint/2010/main" val="15279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662852"/>
            <a:ext cx="8229600" cy="821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zeker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IHP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539552" y="1484784"/>
            <a:ext cx="78488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4400" dirty="0"/>
              <a:t>Ieder zijn eigen geschiedenis</a:t>
            </a:r>
          </a:p>
          <a:p>
            <a:pPr marL="0" indent="0" algn="ctr">
              <a:buNone/>
            </a:pPr>
            <a:r>
              <a:rPr lang="nl-NL" sz="4400" dirty="0"/>
              <a:t>Duidelijke aanleiding </a:t>
            </a:r>
          </a:p>
          <a:p>
            <a:pPr marL="0" indent="0" algn="ctr">
              <a:buNone/>
            </a:pPr>
            <a:r>
              <a:rPr lang="nl-NL" sz="4400" dirty="0"/>
              <a:t>Hetzelfde spel</a:t>
            </a:r>
          </a:p>
          <a:p>
            <a:pPr marL="0" indent="0" algn="ctr">
              <a:buNone/>
            </a:pPr>
            <a:r>
              <a:rPr lang="nl-NL" sz="4400" dirty="0"/>
              <a:t>Helder over de bedoeling</a:t>
            </a:r>
          </a:p>
          <a:p>
            <a:pPr marL="0" indent="0" algn="ctr">
              <a:buNone/>
            </a:pPr>
            <a:r>
              <a:rPr lang="nl-NL" sz="4400" dirty="0"/>
              <a:t>Smalle of brede scoop</a:t>
            </a:r>
          </a:p>
          <a:p>
            <a:pPr marL="0" indent="0" algn="ctr">
              <a:buNone/>
            </a:pPr>
            <a:r>
              <a:rPr lang="nl-NL" sz="4400" dirty="0"/>
              <a:t>Visie of operationeel plan</a:t>
            </a:r>
          </a:p>
          <a:p>
            <a:pPr marL="0" indent="0" algn="ctr">
              <a:buNone/>
            </a:pPr>
            <a:r>
              <a:rPr lang="nl-NL" sz="4400" dirty="0"/>
              <a:t>Tijdhorizon</a:t>
            </a:r>
          </a:p>
          <a:p>
            <a:pPr marL="0" indent="0" algn="ctr">
              <a:buNone/>
            </a:pPr>
            <a:r>
              <a:rPr lang="nl-NL" sz="4400" dirty="0"/>
              <a:t>Bijzondere thema’s</a:t>
            </a:r>
          </a:p>
          <a:p>
            <a:pPr marL="0" indent="0" algn="ctr">
              <a:buNone/>
            </a:pPr>
            <a:r>
              <a:rPr lang="nl-NL" sz="4400" dirty="0"/>
              <a:t>Houvast voor keuzes</a:t>
            </a:r>
          </a:p>
          <a:p>
            <a:pPr marL="0" indent="0" algn="ctr">
              <a:buNone/>
            </a:pPr>
            <a:r>
              <a:rPr lang="nl-NL" sz="4400" dirty="0"/>
              <a:t>Ruimte voor nieuwe ontwikkelingen</a:t>
            </a:r>
          </a:p>
          <a:p>
            <a:pPr marL="0" indent="0" algn="ctr">
              <a:buNone/>
            </a:pPr>
            <a:r>
              <a:rPr lang="nl-NL" sz="4400" dirty="0"/>
              <a:t>Heldere afspraken</a:t>
            </a:r>
          </a:p>
          <a:p>
            <a:pPr marL="0" indent="0" algn="ctr">
              <a:buNone/>
            </a:pPr>
            <a:r>
              <a:rPr lang="nl-NL" sz="4400" dirty="0"/>
              <a:t>Blijven communiceren</a:t>
            </a:r>
          </a:p>
          <a:p>
            <a:pPr marL="0" indent="0" algn="ctr">
              <a:buNone/>
            </a:pPr>
            <a:r>
              <a:rPr lang="nl-NL" sz="4400" dirty="0"/>
              <a:t>Goed inbedden </a:t>
            </a:r>
          </a:p>
          <a:p>
            <a:pPr>
              <a:lnSpc>
                <a:spcPct val="120000"/>
              </a:lnSpc>
            </a:pPr>
            <a:endParaRPr lang="nl-NL" sz="8600" dirty="0"/>
          </a:p>
        </p:txBody>
      </p:sp>
    </p:spTree>
    <p:extLst>
      <p:ext uri="{BB962C8B-B14F-4D97-AF65-F5344CB8AC3E}">
        <p14:creationId xmlns:p14="http://schemas.microsoft.com/office/powerpoint/2010/main" val="60003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7" y="404665"/>
            <a:ext cx="6377845" cy="94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Hoofdpunten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commissie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Nijpels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C5C2EF-CF62-4350-9784-2225084240E3}"/>
              </a:ext>
            </a:extLst>
          </p:cNvPr>
          <p:cNvSpPr txBox="1"/>
          <p:nvPr/>
        </p:nvSpPr>
        <p:spPr>
          <a:xfrm>
            <a:off x="937847" y="1619251"/>
            <a:ext cx="75379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ym typeface="Wingdings" panose="05000000000000000000" pitchFamily="2" charset="2"/>
              </a:rPr>
              <a:t> Huisvesting: wordt gezamenlijke verantwoordelijkheid </a:t>
            </a:r>
          </a:p>
          <a:p>
            <a:r>
              <a:rPr lang="nl-NL" sz="2100" dirty="0">
                <a:sym typeface="Wingdings" panose="05000000000000000000" pitchFamily="2" charset="2"/>
              </a:rPr>
              <a:t> V</a:t>
            </a:r>
            <a:r>
              <a:rPr lang="nl-NL" sz="2100" dirty="0"/>
              <a:t>an jaarcyclus naar meerjaren cyclus (IHP)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Efficiënter gebruik van middelen (koppeling MOP en IHP)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IHP: krijgt formele status (tenminste 15 jaar)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Renovatie/vervangende nieuwbouw:  </a:t>
            </a:r>
            <a:br>
              <a:rPr lang="nl-NL" sz="2100" dirty="0"/>
            </a:br>
            <a:r>
              <a:rPr lang="nl-NL" sz="2100" dirty="0"/>
              <a:t>2 zijden van dezelfde medaille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>
                <a:sym typeface="Wingdings" panose="05000000000000000000" pitchFamily="2" charset="2"/>
              </a:rPr>
              <a:t>Handreiking renovatie óf vervangende nieuwbouw </a:t>
            </a:r>
            <a:endParaRPr lang="nl-NL" sz="21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Budgetplafond wordt gereactiveerd en krijgt ondergrens.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OOGO wordt versterkt door overeenstemmingsplicht </a:t>
            </a:r>
            <a:br>
              <a:rPr lang="nl-NL" sz="2100" dirty="0"/>
            </a:br>
            <a:r>
              <a:rPr lang="nl-NL" sz="2100" dirty="0"/>
              <a:t>bij afwijking van meerjarenplan + geschillenregeling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Kwaliteitskader wordt vertrekpunt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100" dirty="0"/>
              <a:t>Investeringsverbod wordt genuanceerd voor renovatie en vervangende nieuwbouw </a:t>
            </a:r>
            <a:endParaRPr lang="nl-NL" sz="2100" b="1" i="1" u="sng" dirty="0"/>
          </a:p>
          <a:p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89970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111104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Vervolg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85193" y="2575517"/>
            <a:ext cx="7225728" cy="1015663"/>
          </a:xfrm>
          <a:prstGeom prst="rect">
            <a:avLst/>
          </a:prstGeom>
          <a:effectLst>
            <a:glow rad="228600">
              <a:schemeClr val="accent1">
                <a:satMod val="1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stA="0" dist="127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nl-NL" altLang="nl-NL" sz="6000" b="1" dirty="0"/>
              <a:t> Wat nog uitdiepen </a:t>
            </a:r>
            <a:endParaRPr lang="nl-NL" sz="60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926" y="3591180"/>
            <a:ext cx="3010493" cy="31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111104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Vervolg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4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85193" y="2575517"/>
            <a:ext cx="7225728" cy="646331"/>
          </a:xfrm>
          <a:prstGeom prst="rect">
            <a:avLst/>
          </a:prstGeom>
          <a:effectLst>
            <a:glow rad="228600">
              <a:schemeClr val="accent1">
                <a:satMod val="1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stA="0" dist="127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nl-NL" altLang="nl-NL" sz="3600" b="1" dirty="0"/>
              <a:t>Volgende bijeenkomst</a:t>
            </a:r>
          </a:p>
        </p:txBody>
      </p:sp>
    </p:spTree>
    <p:extLst>
      <p:ext uri="{BB962C8B-B14F-4D97-AF65-F5344CB8AC3E}">
        <p14:creationId xmlns:p14="http://schemas.microsoft.com/office/powerpoint/2010/main" val="5485311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176</Words>
  <Application>Microsoft Office PowerPoint</Application>
  <PresentationFormat>Diavoorstelling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Kantoorthema</vt:lpstr>
      <vt:lpstr>Nieuwe generatie IHP’s  5 juli 2017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Vervolg</vt:lpstr>
      <vt:lpstr>Vervolg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Onderwerp presentatie</dc:title>
  <dc:creator>Dorine</dc:creator>
  <cp:lastModifiedBy>Ingrid de Moel</cp:lastModifiedBy>
  <cp:revision>223</cp:revision>
  <cp:lastPrinted>2017-06-26T13:09:21Z</cp:lastPrinted>
  <dcterms:created xsi:type="dcterms:W3CDTF">2013-02-11T08:30:15Z</dcterms:created>
  <dcterms:modified xsi:type="dcterms:W3CDTF">2017-06-28T08:07:43Z</dcterms:modified>
</cp:coreProperties>
</file>