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8" r:id="rId2"/>
    <p:sldId id="349" r:id="rId3"/>
    <p:sldId id="350" r:id="rId4"/>
    <p:sldId id="351" r:id="rId5"/>
    <p:sldId id="352" r:id="rId6"/>
  </p:sldIdLst>
  <p:sldSz cx="9144000" cy="5143500" type="screen16x9"/>
  <p:notesSz cx="6810375" cy="9942513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3">
          <p15:clr>
            <a:srgbClr val="A4A3A4"/>
          </p15:clr>
        </p15:guide>
        <p15:guide id="2" orient="horz" pos="1755">
          <p15:clr>
            <a:srgbClr val="A4A3A4"/>
          </p15:clr>
        </p15:guide>
        <p15:guide id="3" orient="horz" pos="2174">
          <p15:clr>
            <a:srgbClr val="A4A3A4"/>
          </p15:clr>
        </p15:guide>
        <p15:guide id="4" orient="horz" pos="3114">
          <p15:clr>
            <a:srgbClr val="A4A3A4"/>
          </p15:clr>
        </p15:guide>
        <p15:guide id="5" orient="horz" pos="2412">
          <p15:clr>
            <a:srgbClr val="A4A3A4"/>
          </p15:clr>
        </p15:guide>
        <p15:guide id="6">
          <p15:clr>
            <a:srgbClr val="A4A3A4"/>
          </p15:clr>
        </p15:guide>
        <p15:guide id="7" orient="horz">
          <p15:clr>
            <a:srgbClr val="A4A3A4"/>
          </p15:clr>
        </p15:guide>
        <p15:guide id="8" orient="horz" pos="32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inka  Erkens - Janssen" initials="KE-J" lastIdx="11" clrIdx="0"/>
  <p:cmAuthor id="1" name="Jane Smith" initials="J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600"/>
    <a:srgbClr val="811066"/>
    <a:srgbClr val="A5C100"/>
    <a:srgbClr val="0086A8"/>
    <a:srgbClr val="00577E"/>
    <a:srgbClr val="FF0066"/>
    <a:srgbClr val="C7D300"/>
    <a:srgbClr val="4BACC6"/>
    <a:srgbClr val="72971B"/>
    <a:srgbClr val="D5C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27" autoAdjust="0"/>
    <p:restoredTop sz="90610" autoAdjust="0"/>
  </p:normalViewPr>
  <p:slideViewPr>
    <p:cSldViewPr>
      <p:cViewPr varScale="1">
        <p:scale>
          <a:sx n="81" d="100"/>
          <a:sy n="81" d="100"/>
        </p:scale>
        <p:origin x="460" y="60"/>
      </p:cViewPr>
      <p:guideLst>
        <p:guide orient="horz" pos="803"/>
        <p:guide orient="horz" pos="1755"/>
        <p:guide orient="horz" pos="2174"/>
        <p:guide orient="horz" pos="3114"/>
        <p:guide orient="horz" pos="2412"/>
        <p:guide/>
        <p:guide orient="horz"/>
        <p:guide orient="horz" pos="3239"/>
      </p:guideLst>
    </p:cSldViewPr>
  </p:slideViewPr>
  <p:outlineViewPr>
    <p:cViewPr>
      <p:scale>
        <a:sx n="33" d="100"/>
        <a:sy n="33" d="100"/>
      </p:scale>
      <p:origin x="0" y="1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0685E-4C7D-43DA-A5CC-0B0D5026355F}" type="datetimeFigureOut">
              <a:rPr lang="en-GB" smtClean="0"/>
              <a:t>21/07/2017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Open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853F6-AE1D-4F34-9804-4AB3DFEE84B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5161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1F812-77C3-42B3-B29F-C106ACEB85AA}" type="datetimeFigureOut">
              <a:rPr lang="en-GB" smtClean="0"/>
              <a:t>21/07/2017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62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Open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6360D-640D-4769-B230-0EDE5D3F7EE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8758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3705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3705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3705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370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nfopic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4572000"/>
          </a:xfrm>
          <a:prstGeom prst="rect">
            <a:avLst/>
          </a:prstGeom>
        </p:spPr>
      </p:pic>
      <p:pic>
        <p:nvPicPr>
          <p:cNvPr id="5" name="corpBackgrou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" y="0"/>
            <a:ext cx="9144000" cy="5146766"/>
          </a:xfrm>
          <a:prstGeom prst="rect">
            <a:avLst/>
          </a:prstGeom>
        </p:spPr>
      </p:pic>
      <p:sp>
        <p:nvSpPr>
          <p:cNvPr id="11" name="AutoShape 3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14400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3"/>
          <p:cNvSpPr>
            <a:spLocks noChangeAspect="1" noChangeArrowheads="1" noTextEdit="1"/>
          </p:cNvSpPr>
          <p:nvPr userDrawn="1"/>
        </p:nvSpPr>
        <p:spPr bwMode="auto">
          <a:xfrm>
            <a:off x="1589" y="0"/>
            <a:ext cx="91408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0000" y="1476173"/>
            <a:ext cx="6930352" cy="407094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3400"/>
              </a:lnSpc>
              <a:defRPr sz="28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1991328"/>
            <a:ext cx="4986136" cy="54031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ts val="2400"/>
              </a:lnSpc>
              <a:buNone/>
              <a:defRPr sz="1800" i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10000" y="2609244"/>
            <a:ext cx="2397464" cy="394554"/>
          </a:xfrm>
        </p:spPr>
        <p:txBody>
          <a:bodyPr lIns="0" rIns="0"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3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1589" y="0"/>
            <a:ext cx="9140825" cy="514111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corpLogo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24000"/>
            <a:ext cx="194760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317863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buClr>
                <a:schemeClr val="bg2"/>
              </a:buCl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896788"/>
            <a:ext cx="8171999" cy="2031325"/>
          </a:xfrm>
        </p:spPr>
        <p:txBody>
          <a:bodyPr wrap="square" lIns="0" tIns="0" rIns="0" bIns="0" anchor="ctr">
            <a:spAutoFit/>
          </a:bodyPr>
          <a:lstStyle>
            <a:lvl1pPr>
              <a:defRPr sz="2000"/>
            </a:lvl1pPr>
          </a:lstStyle>
          <a:p>
            <a:r>
              <a:rPr lang="en-GB" b="0" dirty="0"/>
              <a:t>We look forward to working with you. </a:t>
            </a:r>
            <a:br>
              <a:rPr lang="en-GB" b="0" dirty="0"/>
            </a:br>
            <a:br>
              <a:rPr lang="en-GB" b="0" dirty="0"/>
            </a:br>
            <a:r>
              <a:rPr lang="en-GB" b="0" dirty="0"/>
              <a:t>For more information visit our website</a:t>
            </a:r>
            <a:br>
              <a:rPr lang="en-GB" b="0" dirty="0"/>
            </a:br>
            <a:r>
              <a:rPr lang="en-GB" b="0" dirty="0"/>
              <a:t>royalhaskoningdhv.com</a:t>
            </a:r>
            <a:br>
              <a:rPr lang="en-GB" b="0" dirty="0"/>
            </a:br>
            <a:br>
              <a:rPr lang="en-GB" b="0" dirty="0"/>
            </a:br>
            <a:r>
              <a:rPr lang="en-GB" sz="2000" b="0" dirty="0"/>
              <a:t>Contact: marcom@rhdhv.com</a:t>
            </a:r>
            <a:br>
              <a:rPr lang="en-GB" dirty="0"/>
            </a:b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043608" y="2949967"/>
            <a:ext cx="3024336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GB" sz="1200" dirty="0">
                <a:solidFill>
                  <a:srgbClr val="00577E"/>
                </a:solidFill>
                <a:latin typeface="Arial"/>
                <a:cs typeface="Arial"/>
              </a:rPr>
              <a:t>linkedin.com/company/royal-</a:t>
            </a:r>
            <a:r>
              <a:rPr lang="en-GB" sz="1200" dirty="0" err="1">
                <a:solidFill>
                  <a:srgbClr val="00577E"/>
                </a:solidFill>
                <a:latin typeface="Arial"/>
                <a:cs typeface="Arial"/>
              </a:rPr>
              <a:t>haskoningdhv</a:t>
            </a:r>
            <a:endParaRPr lang="en-GB" sz="1200" dirty="0">
              <a:solidFill>
                <a:srgbClr val="00577E"/>
              </a:solidFill>
              <a:latin typeface="Arial"/>
              <a:cs typeface="Arial"/>
            </a:endParaRPr>
          </a:p>
          <a:p>
            <a:pPr>
              <a:lnSpc>
                <a:spcPct val="300000"/>
              </a:lnSpc>
            </a:pPr>
            <a:r>
              <a:rPr lang="en-GB" sz="1200" dirty="0">
                <a:solidFill>
                  <a:srgbClr val="00577E"/>
                </a:solidFill>
                <a:latin typeface="Arial"/>
                <a:cs typeface="Arial"/>
              </a:rPr>
              <a:t>@RHDHV</a:t>
            </a:r>
          </a:p>
          <a:p>
            <a:pPr>
              <a:lnSpc>
                <a:spcPct val="300000"/>
              </a:lnSpc>
            </a:pPr>
            <a:r>
              <a:rPr lang="en-GB" sz="1200" dirty="0">
                <a:solidFill>
                  <a:srgbClr val="00577E"/>
                </a:solidFill>
                <a:latin typeface="Arial"/>
                <a:cs typeface="Arial"/>
              </a:rPr>
              <a:t>facebook.com/</a:t>
            </a:r>
            <a:r>
              <a:rPr lang="en-GB" sz="1200" dirty="0" err="1">
                <a:solidFill>
                  <a:srgbClr val="00577E"/>
                </a:solidFill>
                <a:latin typeface="Arial"/>
                <a:cs typeface="Arial"/>
              </a:rPr>
              <a:t>RoyalHaskoningDHV</a:t>
            </a:r>
            <a:endParaRPr lang="en-US" sz="1200" dirty="0">
              <a:solidFill>
                <a:srgbClr val="00577E"/>
              </a:solidFill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88"/>
          <a:stretch/>
        </p:blipFill>
        <p:spPr>
          <a:xfrm>
            <a:off x="468314" y="3160463"/>
            <a:ext cx="321310" cy="139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31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8000" y="351163"/>
            <a:ext cx="8171999" cy="410788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24200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59193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70"/>
          <a:stretch/>
        </p:blipFill>
        <p:spPr>
          <a:xfrm>
            <a:off x="2901" y="3812400"/>
            <a:ext cx="9138198" cy="1332000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8000" y="351163"/>
            <a:ext cx="8171999" cy="410788"/>
          </a:xfrm>
          <a:prstGeom prst="rect">
            <a:avLst/>
          </a:prstGeom>
        </p:spPr>
        <p:txBody>
          <a:bodyPr vert="horz" lIns="0" tIns="45720" rIns="0" bIns="4572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68000" y="4138649"/>
            <a:ext cx="8172566" cy="5943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buFontTx/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67544" y="4831200"/>
            <a:ext cx="180000" cy="135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infopic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92800"/>
            <a:ext cx="9144000" cy="293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784192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screen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fopic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4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004000" y="356400"/>
            <a:ext cx="3600000" cy="108000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>
            <a:lvl1pPr marL="270000" indent="-270000">
              <a:buFont typeface="Arial" panose="020B0604020202020204" pitchFamily="34" charset="0"/>
              <a:buChar char="&gt;"/>
              <a:defRPr sz="1600" i="1" baseline="0"/>
            </a:lvl1pPr>
            <a:lvl2pPr marL="540000" indent="-270000">
              <a:buFont typeface="Arial" panose="020B0604020202020204" pitchFamily="34" charset="0"/>
              <a:buChar char="&gt;"/>
              <a:defRPr sz="1700"/>
            </a:lvl2pPr>
            <a:lvl3pPr marL="810000" indent="-270000">
              <a:buFont typeface="Arial" panose="020B0604020202020204" pitchFamily="34" charset="0"/>
              <a:buChar char="&gt;"/>
              <a:defRPr sz="1700"/>
            </a:lvl3pPr>
            <a:lvl4pPr marL="1080000" indent="-270000">
              <a:buFont typeface="Arial" panose="020B0604020202020204" pitchFamily="34" charset="0"/>
              <a:buChar char="&gt;"/>
              <a:defRPr sz="1700"/>
            </a:lvl4pPr>
            <a:lvl5pPr marL="1350000" indent="-270000">
              <a:buFont typeface="Arial" panose="020B0604020202020204" pitchFamily="34" charset="0"/>
              <a:buChar char="&gt;"/>
              <a:defRPr sz="1700"/>
            </a:lvl5pPr>
          </a:lstStyle>
          <a:p>
            <a:pPr lvl="0"/>
            <a:r>
              <a:rPr lang="en-US" dirty="0"/>
              <a:t>This is a picture and caption slide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423466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screen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fopic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4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004000" y="3707100"/>
            <a:ext cx="3600000" cy="108000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>
            <a:lvl1pPr marL="270000" indent="-270000">
              <a:buFont typeface="Arial" panose="020B0604020202020204" pitchFamily="34" charset="0"/>
              <a:buChar char="&gt;"/>
              <a:defRPr sz="1600" i="1" baseline="0"/>
            </a:lvl1pPr>
            <a:lvl2pPr marL="540000" indent="-270000">
              <a:buFont typeface="Arial" panose="020B0604020202020204" pitchFamily="34" charset="0"/>
              <a:buChar char="&gt;"/>
              <a:defRPr sz="1700"/>
            </a:lvl2pPr>
            <a:lvl3pPr marL="810000" indent="-270000">
              <a:buFont typeface="Arial" panose="020B0604020202020204" pitchFamily="34" charset="0"/>
              <a:buChar char="&gt;"/>
              <a:defRPr sz="1700"/>
            </a:lvl3pPr>
            <a:lvl4pPr marL="1080000" indent="-270000">
              <a:buFont typeface="Arial" panose="020B0604020202020204" pitchFamily="34" charset="0"/>
              <a:buChar char="&gt;"/>
              <a:defRPr sz="1700"/>
            </a:lvl4pPr>
            <a:lvl5pPr marL="1350000" indent="-270000">
              <a:buFont typeface="Arial" panose="020B0604020202020204" pitchFamily="34" charset="0"/>
              <a:buChar char="&gt;"/>
              <a:defRPr sz="1700"/>
            </a:lvl5pPr>
          </a:lstStyle>
          <a:p>
            <a:pPr lvl="0"/>
            <a:r>
              <a:rPr lang="en-US" dirty="0"/>
              <a:t>This is a picture and caption slide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8568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screen Pict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fopic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4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536593" y="3707100"/>
            <a:ext cx="3600000" cy="108000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>
            <a:lvl1pPr marL="270000" indent="-270000">
              <a:buFont typeface="Arial" panose="020B0604020202020204" pitchFamily="34" charset="0"/>
              <a:buChar char="&gt;"/>
              <a:defRPr sz="1600" i="1" baseline="0"/>
            </a:lvl1pPr>
            <a:lvl2pPr marL="540000" indent="-270000">
              <a:buFont typeface="Arial" panose="020B0604020202020204" pitchFamily="34" charset="0"/>
              <a:buChar char="&gt;"/>
              <a:defRPr sz="1700"/>
            </a:lvl2pPr>
            <a:lvl3pPr marL="810000" indent="-270000">
              <a:buFont typeface="Arial" panose="020B0604020202020204" pitchFamily="34" charset="0"/>
              <a:buChar char="&gt;"/>
              <a:defRPr sz="1700"/>
            </a:lvl3pPr>
            <a:lvl4pPr marL="1080000" indent="-270000">
              <a:buFont typeface="Arial" panose="020B0604020202020204" pitchFamily="34" charset="0"/>
              <a:buChar char="&gt;"/>
              <a:defRPr sz="1700"/>
            </a:lvl4pPr>
            <a:lvl5pPr marL="1350000" indent="-270000">
              <a:buFont typeface="Arial" panose="020B0604020202020204" pitchFamily="34" charset="0"/>
              <a:buChar char="&gt;"/>
              <a:defRPr sz="1700"/>
            </a:lvl5pPr>
          </a:lstStyle>
          <a:p>
            <a:pPr lvl="0"/>
            <a:r>
              <a:rPr lang="en-US" dirty="0"/>
              <a:t>This is a picture and caption slide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409479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screen Pictu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nfopic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3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536593" y="356400"/>
            <a:ext cx="3600000" cy="108000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>
            <a:lvl1pPr marL="270000" indent="-270000">
              <a:buFont typeface="Arial" panose="020B0604020202020204" pitchFamily="34" charset="0"/>
              <a:buChar char="&gt;"/>
              <a:defRPr sz="1600" i="1" baseline="0"/>
            </a:lvl1pPr>
            <a:lvl2pPr marL="540000" indent="-270000">
              <a:buFont typeface="Arial" panose="020B0604020202020204" pitchFamily="34" charset="0"/>
              <a:buChar char="&gt;"/>
              <a:defRPr sz="1700"/>
            </a:lvl2pPr>
            <a:lvl3pPr marL="810000" indent="-270000">
              <a:buFont typeface="Arial" panose="020B0604020202020204" pitchFamily="34" charset="0"/>
              <a:buChar char="&gt;"/>
              <a:defRPr sz="1700"/>
            </a:lvl3pPr>
            <a:lvl4pPr marL="1080000" indent="-270000">
              <a:buFont typeface="Arial" panose="020B0604020202020204" pitchFamily="34" charset="0"/>
              <a:buChar char="&gt;"/>
              <a:defRPr sz="1700"/>
            </a:lvl4pPr>
            <a:lvl5pPr marL="1350000" indent="-270000">
              <a:buFont typeface="Arial" panose="020B0604020202020204" pitchFamily="34" charset="0"/>
              <a:buChar char="&gt;"/>
              <a:defRPr sz="1700"/>
            </a:lvl5pPr>
          </a:lstStyle>
          <a:p>
            <a:pPr lvl="0"/>
            <a:r>
              <a:rPr lang="en-US" dirty="0"/>
              <a:t>This is a picture and caption slide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4823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rpBackgrou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67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0" y="1476000"/>
            <a:ext cx="7138800" cy="407094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3400"/>
              </a:lnSpc>
              <a:defRPr sz="28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1990800"/>
            <a:ext cx="4986000" cy="54031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ts val="2400"/>
              </a:lnSpc>
              <a:buNone/>
              <a:defRPr sz="1800" i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10000" y="2610000"/>
            <a:ext cx="2397464" cy="394554"/>
          </a:xfrm>
        </p:spPr>
        <p:txBody>
          <a:bodyPr lIns="0" rIns="0"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3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corpLogo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24000"/>
            <a:ext cx="194760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10937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351163"/>
            <a:ext cx="8171999" cy="410788"/>
          </a:xfrm>
        </p:spPr>
        <p:txBody>
          <a:bodyPr lIns="0" tIns="46800" rIns="0" bIns="46800" anchor="ctr" anchorCtr="0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891412"/>
            <a:ext cx="8172566" cy="3780000"/>
          </a:xfrm>
        </p:spPr>
        <p:txBody>
          <a:bodyPr lIns="0" tIns="0" rIns="0" bIns="0"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67160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351163"/>
            <a:ext cx="8171999" cy="410788"/>
          </a:xfrm>
        </p:spPr>
        <p:txBody>
          <a:bodyPr anchor="ctr" anchorCtr="0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220974"/>
            <a:ext cx="8172000" cy="3459527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1pPr>
            <a:lvl2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67999" y="815778"/>
            <a:ext cx="8172000" cy="3241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2480"/>
              </a:lnSpc>
              <a:buNone/>
              <a:defRPr sz="2400" i="1"/>
            </a:lvl1pPr>
          </a:lstStyle>
          <a:p>
            <a:pPr lvl="0"/>
            <a:r>
              <a:rPr lang="en-GB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37137942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351163"/>
            <a:ext cx="8171999" cy="410788"/>
          </a:xfrm>
        </p:spPr>
        <p:txBody>
          <a:bodyPr lIns="0" tIns="0" rIns="0" bIns="0" anchor="ctr" anchorCtr="0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891412"/>
            <a:ext cx="3960000" cy="3789089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1pPr>
            <a:lvl2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/>
          </p:nvPr>
        </p:nvSpPr>
        <p:spPr>
          <a:xfrm>
            <a:off x="4680000" y="891412"/>
            <a:ext cx="3960000" cy="3789089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1pPr>
            <a:lvl2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155242"/>
      </p:ext>
    </p:extLst>
  </p:cSld>
  <p:clrMapOvr>
    <a:masterClrMapping/>
  </p:clrMapOvr>
  <p:transition spd="slow"/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544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351163"/>
            <a:ext cx="8171999" cy="410788"/>
          </a:xfrm>
        </p:spPr>
        <p:txBody>
          <a:bodyPr anchor="ctr" anchorCtr="0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68000" y="891412"/>
            <a:ext cx="3960000" cy="3780000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1pPr>
            <a:lvl2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3" name="infopic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00800" y="882412"/>
            <a:ext cx="4014000" cy="37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6249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Uneq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351163"/>
            <a:ext cx="8171999" cy="410788"/>
          </a:xfrm>
        </p:spPr>
        <p:txBody>
          <a:bodyPr anchor="ctr" anchorCtr="0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891412"/>
            <a:ext cx="3240000" cy="3784278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1pPr>
            <a:lvl2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64610" y="896957"/>
            <a:ext cx="4679950" cy="3778734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1pPr>
            <a:lvl2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2pPr>
            <a:lvl3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lnSpc>
                <a:spcPct val="100000"/>
              </a:lnSpc>
              <a:spcAft>
                <a:spcPts val="600"/>
              </a:spcAft>
              <a:buClr>
                <a:schemeClr val="accent1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886320"/>
      </p:ext>
    </p:extLst>
  </p:cSld>
  <p:clrMapOvr>
    <a:masterClrMapping/>
  </p:clrMapOvr>
  <p:transition spd="slow"/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544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351163"/>
            <a:ext cx="8171999" cy="410788"/>
          </a:xfrm>
        </p:spPr>
        <p:txBody>
          <a:bodyPr anchor="ctr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Media Placeholder 4"/>
          <p:cNvSpPr>
            <a:spLocks noGrp="1"/>
          </p:cNvSpPr>
          <p:nvPr>
            <p:ph type="media" sz="quarter" idx="11"/>
          </p:nvPr>
        </p:nvSpPr>
        <p:spPr>
          <a:xfrm>
            <a:off x="468314" y="842162"/>
            <a:ext cx="8172000" cy="382871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60942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nfopic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4572000"/>
          </a:xfrm>
          <a:prstGeom prst="rect">
            <a:avLst/>
          </a:prstGeom>
        </p:spPr>
      </p:pic>
      <p:pic>
        <p:nvPicPr>
          <p:cNvPr id="5" name="corpBackgrou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" y="0"/>
            <a:ext cx="9144000" cy="5146766"/>
          </a:xfrm>
          <a:prstGeom prst="rect">
            <a:avLst/>
          </a:prstGeom>
        </p:spPr>
      </p:pic>
      <p:sp>
        <p:nvSpPr>
          <p:cNvPr id="11" name="AutoShape 3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14400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3"/>
          <p:cNvSpPr>
            <a:spLocks noChangeAspect="1" noChangeArrowheads="1" noTextEdit="1"/>
          </p:cNvSpPr>
          <p:nvPr userDrawn="1"/>
        </p:nvSpPr>
        <p:spPr bwMode="auto">
          <a:xfrm>
            <a:off x="1589" y="0"/>
            <a:ext cx="91408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0" y="1408021"/>
            <a:ext cx="7128792" cy="407094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3400"/>
              </a:lnSpc>
              <a:defRPr sz="28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0" y="1923176"/>
            <a:ext cx="5204952" cy="54031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ts val="2400"/>
              </a:lnSpc>
              <a:buNone/>
              <a:defRPr sz="1800" i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10000" y="2609244"/>
            <a:ext cx="2397464" cy="394554"/>
          </a:xfrm>
        </p:spPr>
        <p:txBody>
          <a:bodyPr lIns="0" rIns="0"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3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1589" y="0"/>
            <a:ext cx="9140825" cy="514111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55843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999" y="351163"/>
            <a:ext cx="8172000" cy="410788"/>
          </a:xfrm>
          <a:prstGeom prst="rect">
            <a:avLst/>
          </a:prstGeom>
        </p:spPr>
        <p:txBody>
          <a:bodyPr vert="horz" lIns="0" tIns="45720" rIns="0" bIns="4572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00" y="891412"/>
            <a:ext cx="8172566" cy="37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4831200"/>
            <a:ext cx="180000" cy="135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31F7836-E4B3-4985-A8BA-D04AF4A8C9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"/>
          <p:cNvSpPr txBox="1"/>
          <p:nvPr/>
        </p:nvSpPr>
        <p:spPr>
          <a:xfrm>
            <a:off x="720000" y="4831200"/>
            <a:ext cx="4320000" cy="135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nl-NL" sz="900">
                <a:solidFill>
                  <a:srgbClr val="00577E"/>
                </a:solidFill>
                <a:latin typeface="Arial" pitchFamily="34" charset="0"/>
                <a:cs typeface="Arial" pitchFamily="34" charset="0"/>
              </a:rPr>
              <a:t>Bouwstenen voor Sociaal | 6 juli 2017</a:t>
            </a:r>
            <a:endParaRPr lang="en-GB" sz="900" dirty="0">
              <a:solidFill>
                <a:srgbClr val="00577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" y="0"/>
            <a:ext cx="9143686" cy="182874"/>
          </a:xfrm>
          <a:prstGeom prst="rect">
            <a:avLst/>
          </a:prstGeom>
        </p:spPr>
      </p:pic>
      <p:pic>
        <p:nvPicPr>
          <p:cNvPr id="5" name="Logo"/>
          <p:cNvPicPr>
            <a:picLocks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401" y="4842001"/>
            <a:ext cx="1389600" cy="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68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98" r:id="rId2"/>
    <p:sldLayoutId id="2147483650" r:id="rId3"/>
    <p:sldLayoutId id="2147483674" r:id="rId4"/>
    <p:sldLayoutId id="2147483672" r:id="rId5"/>
    <p:sldLayoutId id="2147483697" r:id="rId6"/>
    <p:sldLayoutId id="2147483664" r:id="rId7"/>
    <p:sldLayoutId id="2147483712" r:id="rId8"/>
    <p:sldLayoutId id="2147483724" r:id="rId9"/>
    <p:sldLayoutId id="2147483717" r:id="rId10"/>
    <p:sldLayoutId id="2147483713" r:id="rId11"/>
    <p:sldLayoutId id="2147483714" r:id="rId12"/>
    <p:sldLayoutId id="2147483715" r:id="rId13"/>
    <p:sldLayoutId id="2147483720" r:id="rId14"/>
    <p:sldLayoutId id="2147483722" r:id="rId15"/>
    <p:sldLayoutId id="2147483723" r:id="rId16"/>
    <p:sldLayoutId id="2147483721" r:id="rId17"/>
  </p:sldLayoutIdLst>
  <p:transition spd="slow"/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577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70000" indent="-270000" algn="l" defTabSz="914400" rtl="0" eaLnBrk="1" latinLnBrk="0" hangingPunct="1">
        <a:spcBef>
          <a:spcPts val="0"/>
        </a:spcBef>
        <a:buClr>
          <a:schemeClr val="bg2"/>
        </a:buClr>
        <a:buSzPct val="80000"/>
        <a:buFont typeface="Wingdings" pitchFamily="2" charset="2"/>
        <a:buChar char="n"/>
        <a:defRPr sz="1400" kern="1200">
          <a:solidFill>
            <a:srgbClr val="00577E"/>
          </a:solidFill>
          <a:latin typeface="Arial" pitchFamily="34" charset="0"/>
          <a:ea typeface="+mn-ea"/>
          <a:cs typeface="Arial" pitchFamily="34" charset="0"/>
        </a:defRPr>
      </a:lvl1pPr>
      <a:lvl2pPr marL="540000" indent="-270000" algn="l" defTabSz="914400" rtl="0" eaLnBrk="1" latinLnBrk="0" hangingPunct="1">
        <a:spcBef>
          <a:spcPts val="0"/>
        </a:spcBef>
        <a:buClr>
          <a:schemeClr val="bg2"/>
        </a:buClr>
        <a:buSzPct val="70000"/>
        <a:buFont typeface="Wingdings" pitchFamily="2" charset="2"/>
        <a:buChar char="n"/>
        <a:defRPr sz="1400" kern="1200">
          <a:solidFill>
            <a:srgbClr val="00577E"/>
          </a:solidFill>
          <a:latin typeface="Arial" pitchFamily="34" charset="0"/>
          <a:ea typeface="+mn-ea"/>
          <a:cs typeface="Arial" pitchFamily="34" charset="0"/>
        </a:defRPr>
      </a:lvl2pPr>
      <a:lvl3pPr marL="810000" indent="-270000" algn="l" defTabSz="914400" rtl="0" eaLnBrk="1" latinLnBrk="0" hangingPunct="1">
        <a:spcBef>
          <a:spcPts val="0"/>
        </a:spcBef>
        <a:buClr>
          <a:schemeClr val="bg2"/>
        </a:buClr>
        <a:buSzPct val="70000"/>
        <a:buFont typeface="Wingdings" pitchFamily="2" charset="2"/>
        <a:buChar char=""/>
        <a:defRPr sz="1400" kern="1200">
          <a:solidFill>
            <a:srgbClr val="00577E"/>
          </a:solidFill>
          <a:latin typeface="Arial" pitchFamily="34" charset="0"/>
          <a:ea typeface="+mn-ea"/>
          <a:cs typeface="Arial" pitchFamily="34" charset="0"/>
        </a:defRPr>
      </a:lvl3pPr>
      <a:lvl4pPr marL="1080000" indent="-270000" algn="l" defTabSz="914400" rtl="0" eaLnBrk="1" latinLnBrk="0" hangingPunct="1">
        <a:spcBef>
          <a:spcPts val="0"/>
        </a:spcBef>
        <a:buClr>
          <a:schemeClr val="bg2"/>
        </a:buClr>
        <a:buSzPct val="70000"/>
        <a:buFont typeface="Wingdings" pitchFamily="2" charset="2"/>
        <a:buChar char=""/>
        <a:defRPr sz="1400" kern="1200">
          <a:solidFill>
            <a:srgbClr val="00577E"/>
          </a:solidFill>
          <a:latin typeface="Arial" pitchFamily="34" charset="0"/>
          <a:ea typeface="+mn-ea"/>
          <a:cs typeface="Arial" pitchFamily="34" charset="0"/>
        </a:defRPr>
      </a:lvl4pPr>
      <a:lvl5pPr marL="1350000" indent="-270000" algn="l" defTabSz="914400" rtl="0" eaLnBrk="1" latinLnBrk="0" hangingPunct="1">
        <a:spcBef>
          <a:spcPts val="0"/>
        </a:spcBef>
        <a:buClr>
          <a:schemeClr val="bg2"/>
        </a:buClr>
        <a:buSzPct val="70000"/>
        <a:buFont typeface="Wingdings" pitchFamily="2" charset="2"/>
        <a:buChar char=""/>
        <a:defRPr sz="1400" kern="1200">
          <a:solidFill>
            <a:srgbClr val="00577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4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Bouwstenen voor Sociaal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Aantekeningen dialoog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6 juli 2017</a:t>
            </a:r>
          </a:p>
          <a:p>
            <a:r>
              <a:rPr lang="nl-NL" b="1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250805779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79512" y="411510"/>
            <a:ext cx="8172566" cy="3780000"/>
          </a:xfrm>
        </p:spPr>
        <p:txBody>
          <a:bodyPr/>
          <a:lstStyle/>
          <a:p>
            <a:r>
              <a:rPr lang="en-GB" b="1" dirty="0" err="1"/>
              <a:t>Eerste</a:t>
            </a:r>
            <a:r>
              <a:rPr lang="en-GB" b="1" dirty="0"/>
              <a:t> </a:t>
            </a:r>
            <a:r>
              <a:rPr lang="en-GB" b="1" dirty="0" err="1"/>
              <a:t>dialoog</a:t>
            </a:r>
            <a:r>
              <a:rPr lang="en-GB" b="1" dirty="0"/>
              <a:t> / </a:t>
            </a:r>
            <a:r>
              <a:rPr lang="en-GB" b="1" dirty="0" err="1"/>
              <a:t>behoeften</a:t>
            </a:r>
            <a:r>
              <a:rPr lang="en-GB" b="1" dirty="0"/>
              <a:t> </a:t>
            </a:r>
            <a:r>
              <a:rPr lang="en-GB" b="1" dirty="0" err="1"/>
              <a:t>aanwezigen</a:t>
            </a:r>
            <a:endParaRPr lang="en-GB" b="1" dirty="0"/>
          </a:p>
          <a:p>
            <a:pPr lvl="1"/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vraagstelling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je </a:t>
            </a:r>
            <a:r>
              <a:rPr lang="en-GB" dirty="0" err="1"/>
              <a:t>aan</a:t>
            </a:r>
            <a:r>
              <a:rPr lang="en-GB" dirty="0"/>
              <a:t> de </a:t>
            </a:r>
            <a:r>
              <a:rPr lang="en-GB" dirty="0" err="1"/>
              <a:t>markt</a:t>
            </a:r>
            <a:r>
              <a:rPr lang="en-GB" dirty="0"/>
              <a:t> </a:t>
            </a:r>
            <a:r>
              <a:rPr lang="en-GB" dirty="0" err="1"/>
              <a:t>stellen</a:t>
            </a:r>
            <a:r>
              <a:rPr lang="en-GB" dirty="0"/>
              <a:t>?</a:t>
            </a:r>
          </a:p>
          <a:p>
            <a:pPr lvl="1"/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manieren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om de </a:t>
            </a:r>
            <a:r>
              <a:rPr lang="en-GB" dirty="0" err="1"/>
              <a:t>markt</a:t>
            </a:r>
            <a:r>
              <a:rPr lang="en-GB" dirty="0"/>
              <a:t> te </a:t>
            </a:r>
            <a:r>
              <a:rPr lang="en-GB" dirty="0" err="1"/>
              <a:t>organiseren</a:t>
            </a:r>
            <a:r>
              <a:rPr lang="en-GB" dirty="0"/>
              <a:t>? </a:t>
            </a:r>
          </a:p>
          <a:p>
            <a:pPr lvl="2"/>
            <a:r>
              <a:rPr lang="en-GB" dirty="0" err="1"/>
              <a:t>Vanaf</a:t>
            </a:r>
            <a:r>
              <a:rPr lang="en-GB" dirty="0"/>
              <a:t> </a:t>
            </a:r>
            <a:r>
              <a:rPr lang="en-GB" dirty="0" err="1"/>
              <a:t>traditioneel</a:t>
            </a:r>
            <a:r>
              <a:rPr lang="en-GB" dirty="0"/>
              <a:t> </a:t>
            </a:r>
            <a:r>
              <a:rPr lang="en-GB" dirty="0" err="1"/>
              <a:t>bestek</a:t>
            </a:r>
            <a:r>
              <a:rPr lang="en-GB" dirty="0"/>
              <a:t> tot </a:t>
            </a:r>
            <a:r>
              <a:rPr lang="en-GB" dirty="0" err="1"/>
              <a:t>innovatief</a:t>
            </a:r>
            <a:r>
              <a:rPr lang="en-GB" dirty="0"/>
              <a:t>, </a:t>
            </a:r>
            <a:r>
              <a:rPr lang="en-GB" dirty="0" err="1"/>
              <a:t>behoefte</a:t>
            </a:r>
            <a:r>
              <a:rPr lang="en-GB" dirty="0"/>
              <a:t> om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dialoog</a:t>
            </a:r>
            <a:r>
              <a:rPr lang="en-GB" dirty="0"/>
              <a:t> over </a:t>
            </a:r>
            <a:r>
              <a:rPr lang="en-GB" dirty="0" err="1"/>
              <a:t>inkoop</a:t>
            </a:r>
            <a:r>
              <a:rPr lang="en-GB" dirty="0"/>
              <a:t> te </a:t>
            </a:r>
            <a:r>
              <a:rPr lang="en-GB" dirty="0" err="1"/>
              <a:t>hebben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Wat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recente</a:t>
            </a:r>
            <a:r>
              <a:rPr lang="en-GB" dirty="0"/>
              <a:t> </a:t>
            </a:r>
            <a:r>
              <a:rPr lang="en-GB" dirty="0" err="1"/>
              <a:t>voorbeelden</a:t>
            </a:r>
            <a:r>
              <a:rPr lang="en-GB" dirty="0"/>
              <a:t> </a:t>
            </a:r>
            <a:r>
              <a:rPr lang="en-GB" dirty="0" err="1"/>
              <a:t>vanuit</a:t>
            </a:r>
            <a:r>
              <a:rPr lang="en-GB" dirty="0"/>
              <a:t> de </a:t>
            </a:r>
            <a:r>
              <a:rPr lang="en-GB" dirty="0" err="1"/>
              <a:t>markt</a:t>
            </a:r>
            <a:r>
              <a:rPr lang="en-GB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F7836-E4B3-4985-A8BA-D04AF4A8C90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21391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79512" y="411510"/>
            <a:ext cx="8172566" cy="3780000"/>
          </a:xfrm>
        </p:spPr>
        <p:txBody>
          <a:bodyPr/>
          <a:lstStyle/>
          <a:p>
            <a:r>
              <a:rPr lang="en-GB" dirty="0" err="1"/>
              <a:t>Waar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gemeenten</a:t>
            </a:r>
            <a:r>
              <a:rPr lang="en-GB" dirty="0"/>
              <a:t> met </a:t>
            </a:r>
            <a:r>
              <a:rPr lang="en-GB" dirty="0" err="1"/>
              <a:t>verduurzaming</a:t>
            </a:r>
            <a:r>
              <a:rPr lang="en-GB" dirty="0"/>
              <a:t>, </a:t>
            </a:r>
            <a:r>
              <a:rPr lang="en-GB" dirty="0" err="1"/>
              <a:t>vanaf</a:t>
            </a:r>
            <a:r>
              <a:rPr lang="en-GB" dirty="0"/>
              <a:t> </a:t>
            </a:r>
            <a:r>
              <a:rPr lang="en-GB" dirty="0" err="1"/>
              <a:t>ambitie</a:t>
            </a:r>
            <a:r>
              <a:rPr lang="en-GB" dirty="0"/>
              <a:t> tot monitoring?</a:t>
            </a:r>
          </a:p>
          <a:p>
            <a:r>
              <a:rPr lang="en-GB" dirty="0"/>
              <a:t>Wat </a:t>
            </a:r>
            <a:r>
              <a:rPr lang="en-GB" dirty="0" err="1"/>
              <a:t>zijn</a:t>
            </a:r>
            <a:r>
              <a:rPr lang="en-GB" dirty="0"/>
              <a:t> de </a:t>
            </a:r>
            <a:r>
              <a:rPr lang="en-GB" dirty="0" err="1"/>
              <a:t>huidige</a:t>
            </a:r>
            <a:r>
              <a:rPr lang="en-GB" dirty="0"/>
              <a:t> </a:t>
            </a:r>
            <a:r>
              <a:rPr lang="en-GB" dirty="0" err="1"/>
              <a:t>uitdagingen</a:t>
            </a:r>
            <a:r>
              <a:rPr lang="en-GB" dirty="0"/>
              <a:t>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F7836-E4B3-4985-A8BA-D04AF4A8C90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67544" y="2211710"/>
            <a:ext cx="8136904" cy="0"/>
          </a:xfrm>
          <a:prstGeom prst="straightConnector1">
            <a:avLst/>
          </a:prstGeom>
          <a:ln w="2857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rot="18000000">
            <a:off x="477059" y="2370856"/>
            <a:ext cx="877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Ambitie</a:t>
            </a:r>
          </a:p>
        </p:txBody>
      </p:sp>
      <p:sp>
        <p:nvSpPr>
          <p:cNvPr id="7" name="TextBox 6"/>
          <p:cNvSpPr txBox="1"/>
          <p:nvPr/>
        </p:nvSpPr>
        <p:spPr>
          <a:xfrm rot="18000000">
            <a:off x="1060797" y="2569306"/>
            <a:ext cx="1626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Bepalen scope (‘kernportefeuille’)</a:t>
            </a:r>
          </a:p>
        </p:txBody>
      </p:sp>
      <p:sp>
        <p:nvSpPr>
          <p:cNvPr id="8" name="TextBox 7"/>
          <p:cNvSpPr txBox="1"/>
          <p:nvPr/>
        </p:nvSpPr>
        <p:spPr>
          <a:xfrm rot="18000000">
            <a:off x="2547287" y="2281274"/>
            <a:ext cx="1626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Identificatie maatregelen</a:t>
            </a:r>
          </a:p>
        </p:txBody>
      </p:sp>
      <p:sp>
        <p:nvSpPr>
          <p:cNvPr id="10" name="TextBox 9"/>
          <p:cNvSpPr txBox="1"/>
          <p:nvPr/>
        </p:nvSpPr>
        <p:spPr>
          <a:xfrm rot="18000000">
            <a:off x="3727354" y="2500589"/>
            <a:ext cx="16267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Besluitvorming</a:t>
            </a:r>
          </a:p>
        </p:txBody>
      </p:sp>
      <p:sp>
        <p:nvSpPr>
          <p:cNvPr id="11" name="TextBox 10"/>
          <p:cNvSpPr txBox="1"/>
          <p:nvPr/>
        </p:nvSpPr>
        <p:spPr>
          <a:xfrm rot="18000000">
            <a:off x="5317699" y="2342962"/>
            <a:ext cx="813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Inkoop</a:t>
            </a:r>
          </a:p>
        </p:txBody>
      </p:sp>
      <p:sp>
        <p:nvSpPr>
          <p:cNvPr id="12" name="TextBox 11"/>
          <p:cNvSpPr txBox="1"/>
          <p:nvPr/>
        </p:nvSpPr>
        <p:spPr>
          <a:xfrm rot="18000000">
            <a:off x="6101507" y="2325078"/>
            <a:ext cx="1366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Realisatie</a:t>
            </a:r>
          </a:p>
        </p:txBody>
      </p:sp>
      <p:sp>
        <p:nvSpPr>
          <p:cNvPr id="13" name="TextBox 12"/>
          <p:cNvSpPr txBox="1"/>
          <p:nvPr/>
        </p:nvSpPr>
        <p:spPr>
          <a:xfrm rot="18000000">
            <a:off x="7037611" y="2325078"/>
            <a:ext cx="1366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Monitoren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5419" y="1831925"/>
            <a:ext cx="738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Oss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0935" y="2038218"/>
            <a:ext cx="37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33023" y="2038218"/>
            <a:ext cx="37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5696" y="1851670"/>
            <a:ext cx="92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Tilburg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57159" y="2038218"/>
            <a:ext cx="37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5"/>
                </a:solidFill>
              </a:rPr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73183" y="2038218"/>
            <a:ext cx="37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6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43808" y="1831925"/>
            <a:ext cx="92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Leiden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28808" y="1842558"/>
            <a:ext cx="92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Utrecht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92904" y="1842558"/>
            <a:ext cx="92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Gouda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87583" y="2038218"/>
            <a:ext cx="37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73559" y="915566"/>
            <a:ext cx="253089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Utrecht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Totaal 1200 panden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+-360 panden scope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Binnen 15 jaar TVT = uitvoeren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2030 energieneutraal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79080" y="915566"/>
            <a:ext cx="20170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Alles doen dat in 20 jaar terugverdient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77615" y="3291830"/>
            <a:ext cx="22428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van aanpak opstellen </a:t>
            </a:r>
            <a:r>
              <a:rPr lang="nl-NL" sz="11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</a:t>
            </a: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samenloop MJOP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70613" y="3190346"/>
            <a:ext cx="302433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Tilburg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2045 klimaatneutraal (CO2)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Vastgoed </a:t>
            </a:r>
            <a:r>
              <a:rPr lang="nl-NL" sz="11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roadmap</a:t>
            </a:r>
            <a:endParaRPr lang="nl-NL" sz="1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2020: 30% CO2 reductie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labelstappen over hele portefeuille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Gezonde materialen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Ultiem: dierbaar voor </a:t>
            </a:r>
            <a:r>
              <a:rPr lang="nl-NL" sz="11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gebuikers</a:t>
            </a:r>
            <a:endParaRPr lang="nl-NL" sz="1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Komende stap: nulmetingen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Zorg: diepgaand inspecteren </a:t>
            </a:r>
            <a:r>
              <a:rPr lang="nl-NL" sz="11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kosten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Wens: samen met markt de vraag bepalen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nl-NL" sz="1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nl-NL" sz="1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nl-NL" sz="1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Tx/>
              <a:buChar char="-"/>
            </a:pPr>
            <a:endParaRPr lang="nl-NL" sz="1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9484" y="3563330"/>
            <a:ext cx="27977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Utrecht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Fase: optimalisatie van aannames en uitgangspunten maatregelen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Wens: (big) data analyse van energiestromen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Overstappen lage temperatuur</a:t>
            </a:r>
          </a:p>
        </p:txBody>
      </p:sp>
    </p:spTree>
    <p:extLst>
      <p:ext uri="{BB962C8B-B14F-4D97-AF65-F5344CB8AC3E}">
        <p14:creationId xmlns:p14="http://schemas.microsoft.com/office/powerpoint/2010/main" val="417549359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79512" y="411510"/>
            <a:ext cx="8172566" cy="3780000"/>
          </a:xfrm>
        </p:spPr>
        <p:txBody>
          <a:bodyPr/>
          <a:lstStyle/>
          <a:p>
            <a:r>
              <a:rPr lang="en-GB" b="1" dirty="0" err="1"/>
              <a:t>Dialoog</a:t>
            </a:r>
            <a:endParaRPr lang="en-GB" b="1" dirty="0"/>
          </a:p>
          <a:p>
            <a:pPr lvl="1"/>
            <a:r>
              <a:rPr lang="en-GB" dirty="0" err="1"/>
              <a:t>Terugverdienen</a:t>
            </a:r>
            <a:r>
              <a:rPr lang="en-GB" dirty="0"/>
              <a:t> </a:t>
            </a:r>
            <a:r>
              <a:rPr lang="en-GB" dirty="0" err="1"/>
              <a:t>binnen</a:t>
            </a:r>
            <a:r>
              <a:rPr lang="en-GB" dirty="0"/>
              <a:t> </a:t>
            </a:r>
            <a:r>
              <a:rPr lang="en-GB" dirty="0" err="1"/>
              <a:t>eigen</a:t>
            </a:r>
            <a:r>
              <a:rPr lang="en-GB" dirty="0"/>
              <a:t> </a:t>
            </a:r>
            <a:r>
              <a:rPr lang="en-GB" dirty="0" err="1"/>
              <a:t>begroting</a:t>
            </a:r>
            <a:r>
              <a:rPr lang="en-GB" dirty="0"/>
              <a:t>?</a:t>
            </a:r>
          </a:p>
          <a:p>
            <a:pPr lvl="1"/>
            <a:r>
              <a:rPr lang="en-GB" dirty="0" err="1"/>
              <a:t>Waarom</a:t>
            </a:r>
            <a:r>
              <a:rPr lang="en-GB" dirty="0"/>
              <a:t> </a:t>
            </a:r>
            <a:r>
              <a:rPr lang="en-GB" dirty="0" err="1"/>
              <a:t>moet</a:t>
            </a:r>
            <a:r>
              <a:rPr lang="en-GB" dirty="0"/>
              <a:t> </a:t>
            </a:r>
            <a:r>
              <a:rPr lang="en-GB" dirty="0" err="1"/>
              <a:t>alles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Business Case op </a:t>
            </a:r>
            <a:r>
              <a:rPr lang="en-GB" dirty="0" err="1"/>
              <a:t>terugverdientijd</a:t>
            </a:r>
            <a:r>
              <a:rPr lang="en-GB" dirty="0"/>
              <a:t>?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waarden</a:t>
            </a:r>
            <a:r>
              <a:rPr lang="en-GB" dirty="0"/>
              <a:t> te </a:t>
            </a:r>
            <a:r>
              <a:rPr lang="en-GB" dirty="0" err="1"/>
              <a:t>benoemen</a:t>
            </a:r>
            <a:r>
              <a:rPr lang="en-GB" dirty="0"/>
              <a:t>?</a:t>
            </a:r>
          </a:p>
          <a:p>
            <a:pPr lvl="1"/>
            <a:r>
              <a:rPr lang="en-GB" dirty="0" err="1"/>
              <a:t>Verder</a:t>
            </a:r>
            <a:r>
              <a:rPr lang="en-GB" dirty="0"/>
              <a:t> </a:t>
            </a:r>
            <a:r>
              <a:rPr lang="en-GB" dirty="0" err="1"/>
              <a:t>investeringsdenken</a:t>
            </a:r>
            <a:r>
              <a:rPr lang="en-GB" dirty="0"/>
              <a:t>? </a:t>
            </a:r>
            <a:r>
              <a:rPr lang="en-GB" dirty="0" err="1"/>
              <a:t>Naar</a:t>
            </a:r>
            <a:r>
              <a:rPr lang="en-GB" dirty="0"/>
              <a:t> Total Cost of Ownership (TCO) of Total Cost of Use (TCU / </a:t>
            </a:r>
            <a:r>
              <a:rPr lang="en-GB" dirty="0" err="1"/>
              <a:t>circulair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Toelichting</a:t>
            </a:r>
            <a:r>
              <a:rPr lang="en-GB" dirty="0"/>
              <a:t> van Rinus over </a:t>
            </a:r>
            <a:r>
              <a:rPr lang="en-GB" dirty="0" err="1"/>
              <a:t>vier</a:t>
            </a:r>
            <a:r>
              <a:rPr lang="en-GB" dirty="0"/>
              <a:t> </a:t>
            </a:r>
            <a:r>
              <a:rPr lang="en-GB" dirty="0" err="1"/>
              <a:t>aanleidingen</a:t>
            </a:r>
            <a:r>
              <a:rPr lang="en-GB" dirty="0"/>
              <a:t> voor het </a:t>
            </a:r>
            <a:r>
              <a:rPr lang="en-GB" dirty="0" err="1"/>
              <a:t>aanpakken</a:t>
            </a:r>
            <a:r>
              <a:rPr lang="en-GB" dirty="0"/>
              <a:t> van </a:t>
            </a:r>
            <a:r>
              <a:rPr lang="en-GB" dirty="0" err="1"/>
              <a:t>gebouwen</a:t>
            </a:r>
            <a:r>
              <a:rPr lang="en-GB" dirty="0"/>
              <a:t> (van </a:t>
            </a:r>
            <a:r>
              <a:rPr lang="en-GB" dirty="0" err="1"/>
              <a:t>kleinschalige</a:t>
            </a:r>
            <a:r>
              <a:rPr lang="en-GB" dirty="0"/>
              <a:t> </a:t>
            </a:r>
            <a:r>
              <a:rPr lang="en-GB" dirty="0" err="1"/>
              <a:t>reparaties</a:t>
            </a:r>
            <a:r>
              <a:rPr lang="en-GB" dirty="0"/>
              <a:t> tot </a:t>
            </a:r>
            <a:r>
              <a:rPr lang="en-GB" dirty="0" err="1"/>
              <a:t>grootschalige</a:t>
            </a:r>
            <a:r>
              <a:rPr lang="en-GB" dirty="0"/>
              <a:t> </a:t>
            </a:r>
            <a:r>
              <a:rPr lang="en-GB" dirty="0" err="1"/>
              <a:t>renovatie</a:t>
            </a:r>
            <a:r>
              <a:rPr lang="en-GB" dirty="0"/>
              <a:t> / </a:t>
            </a:r>
            <a:r>
              <a:rPr lang="en-GB" dirty="0" err="1"/>
              <a:t>herontwikkeling</a:t>
            </a:r>
            <a:r>
              <a:rPr lang="en-GB" dirty="0"/>
              <a:t>).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momenten</a:t>
            </a:r>
            <a:r>
              <a:rPr lang="en-GB" dirty="0"/>
              <a:t> van </a:t>
            </a:r>
            <a:r>
              <a:rPr lang="en-GB" dirty="0" err="1"/>
              <a:t>samenloop</a:t>
            </a:r>
            <a:r>
              <a:rPr lang="en-GB" dirty="0"/>
              <a:t> met het </a:t>
            </a:r>
            <a:r>
              <a:rPr lang="en-GB" dirty="0" err="1"/>
              <a:t>doorvoeren</a:t>
            </a:r>
            <a:r>
              <a:rPr lang="en-GB" dirty="0"/>
              <a:t> van </a:t>
            </a:r>
            <a:r>
              <a:rPr lang="en-GB" dirty="0" err="1"/>
              <a:t>maatregelen</a:t>
            </a:r>
            <a:r>
              <a:rPr lang="en-GB" dirty="0"/>
              <a:t>. </a:t>
            </a:r>
          </a:p>
          <a:p>
            <a:pPr lvl="1"/>
            <a:r>
              <a:rPr lang="en-GB" dirty="0" err="1"/>
              <a:t>Behoefte</a:t>
            </a:r>
            <a:r>
              <a:rPr lang="en-GB" dirty="0"/>
              <a:t> om de </a:t>
            </a:r>
            <a:r>
              <a:rPr lang="en-GB" dirty="0" err="1"/>
              <a:t>maatregelen</a:t>
            </a:r>
            <a:r>
              <a:rPr lang="en-GB" dirty="0"/>
              <a:t> te </a:t>
            </a:r>
            <a:r>
              <a:rPr lang="en-GB" dirty="0" err="1"/>
              <a:t>weten</a:t>
            </a:r>
            <a:r>
              <a:rPr lang="en-GB" dirty="0"/>
              <a:t> die ‘no regret’ </a:t>
            </a:r>
            <a:r>
              <a:rPr lang="en-GB" dirty="0" err="1"/>
              <a:t>zijn</a:t>
            </a:r>
            <a:r>
              <a:rPr lang="en-GB" dirty="0"/>
              <a:t>: voor </a:t>
            </a:r>
            <a:r>
              <a:rPr lang="en-GB" dirty="0" err="1"/>
              <a:t>alle</a:t>
            </a:r>
            <a:r>
              <a:rPr lang="en-GB" dirty="0"/>
              <a:t> scenario’s relevant (</a:t>
            </a:r>
            <a:r>
              <a:rPr lang="en-GB" dirty="0" err="1"/>
              <a:t>inclusief</a:t>
            </a:r>
            <a:r>
              <a:rPr lang="en-GB" dirty="0"/>
              <a:t> </a:t>
            </a:r>
            <a:r>
              <a:rPr lang="en-GB" dirty="0" err="1"/>
              <a:t>wijzigen</a:t>
            </a:r>
            <a:r>
              <a:rPr lang="en-GB" dirty="0"/>
              <a:t> </a:t>
            </a:r>
            <a:r>
              <a:rPr lang="en-GB" dirty="0" err="1"/>
              <a:t>functionaliteit</a:t>
            </a:r>
            <a:r>
              <a:rPr lang="en-GB" dirty="0"/>
              <a:t> </a:t>
            </a:r>
            <a:r>
              <a:rPr lang="en-GB" dirty="0" err="1"/>
              <a:t>gebouwen</a:t>
            </a:r>
            <a:r>
              <a:rPr lang="en-GB" dirty="0"/>
              <a:t>).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F7836-E4B3-4985-A8BA-D04AF4A8C90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19031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79512" y="411510"/>
            <a:ext cx="8784976" cy="3780000"/>
          </a:xfrm>
        </p:spPr>
        <p:txBody>
          <a:bodyPr/>
          <a:lstStyle/>
          <a:p>
            <a:r>
              <a:rPr lang="en-GB" b="1" dirty="0" err="1"/>
              <a:t>Overige</a:t>
            </a:r>
            <a:r>
              <a:rPr lang="en-GB" b="1" dirty="0"/>
              <a:t> </a:t>
            </a:r>
            <a:r>
              <a:rPr lang="en-GB" b="1" dirty="0" err="1"/>
              <a:t>suggesties</a:t>
            </a:r>
            <a:r>
              <a:rPr lang="en-GB" b="1" dirty="0"/>
              <a:t> en </a:t>
            </a:r>
            <a:r>
              <a:rPr lang="en-GB" b="1" dirty="0" err="1"/>
              <a:t>opmerkingen</a:t>
            </a:r>
            <a:endParaRPr lang="en-GB" b="1" dirty="0"/>
          </a:p>
          <a:p>
            <a:pPr lvl="1"/>
            <a:r>
              <a:rPr lang="en-GB" dirty="0" err="1"/>
              <a:t>Innovaties</a:t>
            </a:r>
            <a:r>
              <a:rPr lang="en-GB" dirty="0"/>
              <a:t> vs </a:t>
            </a:r>
            <a:r>
              <a:rPr lang="en-GB" dirty="0" err="1"/>
              <a:t>monumenten</a:t>
            </a:r>
            <a:r>
              <a:rPr lang="en-GB" dirty="0"/>
              <a:t>, </a:t>
            </a:r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maatregelen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geschikt</a:t>
            </a:r>
            <a:r>
              <a:rPr lang="en-GB" dirty="0"/>
              <a:t>?</a:t>
            </a:r>
          </a:p>
          <a:p>
            <a:pPr lvl="1"/>
            <a:r>
              <a:rPr lang="en-GB" dirty="0" err="1"/>
              <a:t>Verdiepen</a:t>
            </a:r>
            <a:r>
              <a:rPr lang="en-GB" dirty="0"/>
              <a:t> van het </a:t>
            </a:r>
            <a:r>
              <a:rPr lang="en-GB" dirty="0" err="1"/>
              <a:t>inkoopvraagstuk</a:t>
            </a:r>
            <a:r>
              <a:rPr lang="en-GB" dirty="0"/>
              <a:t> (</a:t>
            </a:r>
            <a:r>
              <a:rPr lang="en-GB" dirty="0" err="1"/>
              <a:t>stap</a:t>
            </a:r>
            <a:r>
              <a:rPr lang="en-GB" dirty="0"/>
              <a:t> 2 </a:t>
            </a:r>
            <a:r>
              <a:rPr lang="en-GB" dirty="0" err="1"/>
              <a:t>cirkel</a:t>
            </a:r>
            <a:r>
              <a:rPr lang="en-GB" dirty="0"/>
              <a:t>)</a:t>
            </a:r>
          </a:p>
          <a:p>
            <a:pPr lvl="2"/>
            <a:r>
              <a:rPr lang="en-GB" dirty="0"/>
              <a:t>Rinus </a:t>
            </a:r>
            <a:r>
              <a:rPr lang="en-GB" dirty="0" err="1"/>
              <a:t>deelt</a:t>
            </a:r>
            <a:r>
              <a:rPr lang="en-GB" dirty="0"/>
              <a:t> </a:t>
            </a:r>
            <a:r>
              <a:rPr lang="en-GB" dirty="0" err="1"/>
              <a:t>inzichten</a:t>
            </a:r>
            <a:r>
              <a:rPr lang="en-GB" dirty="0"/>
              <a:t> en </a:t>
            </a:r>
            <a:r>
              <a:rPr lang="en-GB" dirty="0" err="1"/>
              <a:t>voortgang</a:t>
            </a:r>
            <a:r>
              <a:rPr lang="en-GB" dirty="0"/>
              <a:t> </a:t>
            </a:r>
            <a:r>
              <a:rPr lang="en-GB" dirty="0" err="1"/>
              <a:t>vanuit</a:t>
            </a:r>
            <a:r>
              <a:rPr lang="en-GB" dirty="0"/>
              <a:t> Gouda</a:t>
            </a:r>
          </a:p>
          <a:p>
            <a:pPr lvl="1"/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vanuit</a:t>
            </a:r>
            <a:r>
              <a:rPr lang="en-GB" dirty="0"/>
              <a:t> </a:t>
            </a:r>
            <a:r>
              <a:rPr lang="en-GB" dirty="0" err="1"/>
              <a:t>één</a:t>
            </a:r>
            <a:r>
              <a:rPr lang="en-GB" dirty="0"/>
              <a:t> </a:t>
            </a:r>
            <a:r>
              <a:rPr lang="en-GB" dirty="0" err="1"/>
              <a:t>methodiek</a:t>
            </a:r>
            <a:r>
              <a:rPr lang="en-GB" dirty="0"/>
              <a:t> </a:t>
            </a:r>
            <a:r>
              <a:rPr lang="en-GB" dirty="0" err="1"/>
              <a:t>beginnen</a:t>
            </a:r>
            <a:r>
              <a:rPr lang="en-GB" dirty="0"/>
              <a:t> (</a:t>
            </a:r>
            <a:r>
              <a:rPr lang="en-GB" dirty="0" err="1"/>
              <a:t>bijv</a:t>
            </a:r>
            <a:r>
              <a:rPr lang="en-GB" dirty="0"/>
              <a:t> </a:t>
            </a:r>
            <a:r>
              <a:rPr lang="en-GB" dirty="0" err="1"/>
              <a:t>energielabels</a:t>
            </a:r>
            <a:r>
              <a:rPr lang="en-GB" dirty="0"/>
              <a:t> of BREEAM,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doel</a:t>
            </a:r>
            <a:r>
              <a:rPr lang="en-GB" dirty="0"/>
              <a:t> </a:t>
            </a:r>
            <a:r>
              <a:rPr lang="en-GB" dirty="0" err="1"/>
              <a:t>opzich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Kunnen</a:t>
            </a:r>
            <a:r>
              <a:rPr lang="en-GB" dirty="0"/>
              <a:t> </a:t>
            </a:r>
            <a:r>
              <a:rPr lang="en-GB" dirty="0" err="1"/>
              <a:t>prioriteren</a:t>
            </a:r>
            <a:r>
              <a:rPr lang="en-GB" dirty="0"/>
              <a:t> op </a:t>
            </a:r>
            <a:r>
              <a:rPr lang="en-GB" dirty="0" err="1"/>
              <a:t>hoogste</a:t>
            </a:r>
            <a:r>
              <a:rPr lang="en-GB" dirty="0"/>
              <a:t> </a:t>
            </a:r>
            <a:r>
              <a:rPr lang="en-GB" dirty="0" err="1"/>
              <a:t>waarde</a:t>
            </a:r>
            <a:r>
              <a:rPr lang="en-GB" dirty="0"/>
              <a:t> / </a:t>
            </a:r>
            <a:r>
              <a:rPr lang="en-GB" dirty="0" err="1"/>
              <a:t>laagste</a:t>
            </a:r>
            <a:r>
              <a:rPr lang="en-GB" dirty="0"/>
              <a:t> </a:t>
            </a:r>
            <a:r>
              <a:rPr lang="en-GB" dirty="0" err="1"/>
              <a:t>kosten</a:t>
            </a:r>
            <a:r>
              <a:rPr lang="en-GB" dirty="0"/>
              <a:t> over hele </a:t>
            </a:r>
            <a:r>
              <a:rPr lang="en-GB" dirty="0" err="1"/>
              <a:t>portefeuille</a:t>
            </a:r>
            <a:endParaRPr lang="en-GB" dirty="0"/>
          </a:p>
          <a:p>
            <a:pPr lvl="1"/>
            <a:r>
              <a:rPr lang="en-GB" dirty="0" err="1"/>
              <a:t>Uitwisselen</a:t>
            </a:r>
            <a:r>
              <a:rPr lang="en-GB" dirty="0"/>
              <a:t> van </a:t>
            </a:r>
            <a:r>
              <a:rPr lang="en-GB" dirty="0" err="1"/>
              <a:t>kennis</a:t>
            </a:r>
            <a:r>
              <a:rPr lang="en-GB" dirty="0"/>
              <a:t> via platform (</a:t>
            </a:r>
            <a:r>
              <a:rPr lang="en-GB" dirty="0" err="1"/>
              <a:t>bijv</a:t>
            </a:r>
            <a:r>
              <a:rPr lang="en-GB" dirty="0"/>
              <a:t> </a:t>
            </a:r>
            <a:r>
              <a:rPr lang="en-GB" dirty="0" err="1"/>
              <a:t>kennisdelen</a:t>
            </a:r>
            <a:r>
              <a:rPr lang="en-GB" dirty="0"/>
              <a:t> over </a:t>
            </a:r>
            <a:r>
              <a:rPr lang="en-GB" dirty="0" err="1"/>
              <a:t>realistische</a:t>
            </a:r>
            <a:r>
              <a:rPr lang="en-GB" dirty="0"/>
              <a:t> </a:t>
            </a:r>
            <a:r>
              <a:rPr lang="en-GB" dirty="0" err="1"/>
              <a:t>ambities</a:t>
            </a:r>
            <a:r>
              <a:rPr lang="en-GB" dirty="0"/>
              <a:t>, </a:t>
            </a:r>
            <a:r>
              <a:rPr lang="en-GB" dirty="0" err="1"/>
              <a:t>innovaties</a:t>
            </a:r>
            <a:r>
              <a:rPr lang="en-GB" dirty="0"/>
              <a:t> en </a:t>
            </a:r>
            <a:r>
              <a:rPr lang="en-GB" dirty="0" err="1"/>
              <a:t>inkoop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Van Fast Lane platform is </a:t>
            </a:r>
            <a:r>
              <a:rPr lang="en-GB" dirty="0" err="1"/>
              <a:t>momenteel</a:t>
            </a:r>
            <a:r>
              <a:rPr lang="en-GB" dirty="0"/>
              <a:t> ‘</a:t>
            </a:r>
            <a:r>
              <a:rPr lang="en-GB" dirty="0" err="1"/>
              <a:t>versie</a:t>
            </a:r>
            <a:r>
              <a:rPr lang="en-GB" dirty="0"/>
              <a:t> 1.0’ </a:t>
            </a:r>
            <a:r>
              <a:rPr lang="en-GB" dirty="0" err="1"/>
              <a:t>gereed</a:t>
            </a:r>
            <a:r>
              <a:rPr lang="en-GB" dirty="0"/>
              <a:t>. </a:t>
            </a:r>
            <a:r>
              <a:rPr lang="en-GB" dirty="0" err="1"/>
              <a:t>Primaire</a:t>
            </a:r>
            <a:r>
              <a:rPr lang="en-GB" dirty="0"/>
              <a:t> </a:t>
            </a:r>
            <a:r>
              <a:rPr lang="en-GB" dirty="0" err="1"/>
              <a:t>behoefte</a:t>
            </a:r>
            <a:r>
              <a:rPr lang="en-GB" dirty="0"/>
              <a:t> is het </a:t>
            </a:r>
            <a:r>
              <a:rPr lang="en-GB" dirty="0" err="1"/>
              <a:t>testen</a:t>
            </a:r>
            <a:r>
              <a:rPr lang="en-GB" dirty="0"/>
              <a:t> en </a:t>
            </a:r>
            <a:r>
              <a:rPr lang="en-GB" dirty="0" err="1"/>
              <a:t>samen</a:t>
            </a:r>
            <a:r>
              <a:rPr lang="en-GB" dirty="0"/>
              <a:t> </a:t>
            </a:r>
            <a:r>
              <a:rPr lang="en-GB" dirty="0" err="1"/>
              <a:t>verbeteren</a:t>
            </a:r>
            <a:r>
              <a:rPr lang="en-GB" dirty="0"/>
              <a:t> met </a:t>
            </a:r>
            <a:r>
              <a:rPr lang="en-GB" dirty="0" err="1"/>
              <a:t>praktijkcases</a:t>
            </a:r>
            <a:r>
              <a:rPr lang="en-GB" dirty="0"/>
              <a:t>. </a:t>
            </a:r>
            <a:r>
              <a:rPr lang="en-GB" dirty="0" err="1"/>
              <a:t>Behoefte</a:t>
            </a:r>
            <a:r>
              <a:rPr lang="en-GB" dirty="0"/>
              <a:t> </a:t>
            </a:r>
            <a:r>
              <a:rPr lang="en-GB" dirty="0" err="1"/>
              <a:t>aan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‘</a:t>
            </a:r>
            <a:r>
              <a:rPr lang="en-GB" dirty="0" err="1"/>
              <a:t>testpanel</a:t>
            </a:r>
            <a:r>
              <a:rPr lang="en-GB" dirty="0"/>
              <a:t>’.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F7836-E4B3-4985-A8BA-D04AF4A8C90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433310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7ff75f03eec8c3724c0bec16bba247d597373"/>
</p:tagLst>
</file>

<file path=ppt/theme/theme1.xml><?xml version="1.0" encoding="utf-8"?>
<a:theme xmlns:a="http://schemas.openxmlformats.org/drawingml/2006/main" name="Office Theme">
  <a:themeElements>
    <a:clrScheme name="rhdhv ppt">
      <a:dk1>
        <a:srgbClr val="00577E"/>
      </a:dk1>
      <a:lt1>
        <a:sysClr val="window" lastClr="FFFFFF"/>
      </a:lt1>
      <a:dk2>
        <a:srgbClr val="00577E"/>
      </a:dk2>
      <a:lt2>
        <a:srgbClr val="FFFFFF"/>
      </a:lt2>
      <a:accent1>
        <a:srgbClr val="A5C100"/>
      </a:accent1>
      <a:accent2>
        <a:srgbClr val="0086A8"/>
      </a:accent2>
      <a:accent3>
        <a:srgbClr val="00577E"/>
      </a:accent3>
      <a:accent4>
        <a:srgbClr val="E31F18"/>
      </a:accent4>
      <a:accent5>
        <a:srgbClr val="72971B"/>
      </a:accent5>
      <a:accent6>
        <a:srgbClr val="696868"/>
      </a:accent6>
      <a:hlink>
        <a:srgbClr val="1F497D"/>
      </a:hlink>
      <a:folHlink>
        <a:srgbClr val="1F49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577E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n Screen 16x9_Corporate.potx" id="{538B59D5-2534-40D7-BD37-FD83F2DBC1AC}" vid="{B1AA4930-3AB3-4B13-852A-18392AFB87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9100</TotalTime>
  <Words>396</Words>
  <Application>Microsoft Office PowerPoint</Application>
  <PresentationFormat>On-screen Show (16:9)</PresentationFormat>
  <Paragraphs>77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Bouwstenen voor Sociaal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Bouwstenen voor Sociaal</dc:title>
  <dc:creator>Teun van Schijndel</dc:creator>
  <cp:lastModifiedBy>Hanne</cp:lastModifiedBy>
  <cp:revision>944</cp:revision>
  <cp:lastPrinted>2016-05-11T07:06:19Z</cp:lastPrinted>
  <dcterms:created xsi:type="dcterms:W3CDTF">2012-12-18T19:15:05Z</dcterms:created>
  <dcterms:modified xsi:type="dcterms:W3CDTF">2017-07-21T11:02:18Z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ignTemplate">
    <vt:lpwstr>Corporate</vt:lpwstr>
  </property>
  <property fmtid="{D5CDD505-2E9C-101B-9397-08002B2CF9AE}" pid="3" name="SecondLogo">
    <vt:lpwstr/>
  </property>
  <property fmtid="{D5CDD505-2E9C-101B-9397-08002B2CF9AE}" pid="4" name="Author">
    <vt:lpwstr/>
  </property>
  <property fmtid="{D5CDD505-2E9C-101B-9397-08002B2CF9AE}" pid="5" name="Date">
    <vt:lpwstr>6 juli 2017</vt:lpwstr>
  </property>
  <property fmtid="{D5CDD505-2E9C-101B-9397-08002B2CF9AE}" pid="6" name="FooterLogo">
    <vt:bool>true</vt:bool>
  </property>
  <property fmtid="{D5CDD505-2E9C-101B-9397-08002B2CF9AE}" pid="7" name="FooterSecLogo">
    <vt:bool>false</vt:bool>
  </property>
  <property fmtid="{D5CDD505-2E9C-101B-9397-08002B2CF9AE}" pid="8" name="FooterDate">
    <vt:bool>true</vt:bool>
  </property>
  <property fmtid="{D5CDD505-2E9C-101B-9397-08002B2CF9AE}" pid="9" name="FooterNumbers">
    <vt:bool>true</vt:bool>
  </property>
  <property fmtid="{D5CDD505-2E9C-101B-9397-08002B2CF9AE}" pid="10" name="FooterTitle">
    <vt:bool>true</vt:bool>
  </property>
  <property fmtid="{D5CDD505-2E9C-101B-9397-08002B2CF9AE}" pid="11" name="RHDHV Template">
    <vt:bool>true</vt:bool>
  </property>
  <property fmtid="{D5CDD505-2E9C-101B-9397-08002B2CF9AE}" pid="12" name="endorsedBrandPath">
    <vt:lpwstr/>
  </property>
  <property fmtid="{D5CDD505-2E9C-101B-9397-08002B2CF9AE}" pid="13" name="PresentationType">
    <vt:lpwstr>On Screen 16x9</vt:lpwstr>
  </property>
  <property fmtid="{D5CDD505-2E9C-101B-9397-08002B2CF9AE}" pid="14" name="Classification">
    <vt:lpwstr>Open</vt:lpwstr>
  </property>
</Properties>
</file>