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60" r:id="rId6"/>
    <p:sldId id="263" r:id="rId7"/>
    <p:sldId id="273" r:id="rId8"/>
    <p:sldId id="269" r:id="rId9"/>
    <p:sldId id="270" r:id="rId10"/>
    <p:sldId id="271" r:id="rId11"/>
    <p:sldId id="272" r:id="rId12"/>
    <p:sldId id="264" r:id="rId13"/>
    <p:sldId id="265" r:id="rId14"/>
    <p:sldId id="266" r:id="rId15"/>
    <p:sldId id="276" r:id="rId16"/>
    <p:sldId id="277" r:id="rId17"/>
    <p:sldId id="278" r:id="rId18"/>
    <p:sldId id="267" r:id="rId19"/>
    <p:sldId id="274" r:id="rId20"/>
    <p:sldId id="275" r:id="rId21"/>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108DE3-DFF7-4622-87A6-47C50049C030}" v="78" dt="2019-04-24T21:04:06.7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1" d="100"/>
          <a:sy n="81" d="100"/>
        </p:scale>
        <p:origin x="120" y="6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fakton-my.sharepoint.com/personal/t_drenth_fakton_com/Documents/Gemeentelijk%20acquisitie%20overleg/20181120%20Rekenmodel%20SVMV%20v86%20(alle%20jaren).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fakton-my.sharepoint.com/personal/t_drenth_fakton_com/Documents/Gemeentelijk%20acquisitie%20overleg/20181120%20Rekenmodel%20SVMV%20v86%20(alle%20jaren).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fakton-my.sharepoint.com/personal/t_drenth_fakton_com/Documents/Gemeentelijk%20acquisitie%20overleg/20181120%20Rekenmodel%20SVMV%20v86%20(alle%20jaren).xlsm"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Gasverbruik (m3)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lineChart>
        <c:grouping val="standard"/>
        <c:varyColors val="0"/>
        <c:ser>
          <c:idx val="0"/>
          <c:order val="0"/>
          <c:spPr>
            <a:ln w="28575" cap="rnd">
              <a:solidFill>
                <a:schemeClr val="accent1"/>
              </a:solidFill>
              <a:round/>
            </a:ln>
            <a:effectLst/>
          </c:spPr>
          <c:marker>
            <c:symbol val="none"/>
          </c:marker>
          <c:cat>
            <c:numRef>
              <c:f>'DB Totaal'!$K$91:$AO$91</c:f>
              <c:numCache>
                <c:formatCode>#,##0_);\(#,##0\);"-  ";" "@</c:formatCode>
                <c:ptCount val="31"/>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numCache>
            </c:numRef>
          </c:cat>
          <c:val>
            <c:numRef>
              <c:f>'DB Totaal'!$L$92:$AO$92</c:f>
              <c:numCache>
                <c:formatCode>#,##0_);\(#,##0\);"-  ";" "@</c:formatCode>
                <c:ptCount val="30"/>
                <c:pt idx="0">
                  <c:v>1239864.4801648771</c:v>
                </c:pt>
                <c:pt idx="1">
                  <c:v>1166111.7069533342</c:v>
                </c:pt>
                <c:pt idx="2">
                  <c:v>796334.4606542933</c:v>
                </c:pt>
                <c:pt idx="3">
                  <c:v>549535.33916383784</c:v>
                </c:pt>
                <c:pt idx="4">
                  <c:v>352299.54955169815</c:v>
                </c:pt>
                <c:pt idx="5">
                  <c:v>121694.90166669816</c:v>
                </c:pt>
                <c:pt idx="6">
                  <c:v>121558.96740669815</c:v>
                </c:pt>
                <c:pt idx="7">
                  <c:v>121558.96740669815</c:v>
                </c:pt>
                <c:pt idx="8">
                  <c:v>121558.96740669815</c:v>
                </c:pt>
                <c:pt idx="9">
                  <c:v>121558.96740669815</c:v>
                </c:pt>
                <c:pt idx="10">
                  <c:v>121558.96740669815</c:v>
                </c:pt>
                <c:pt idx="11">
                  <c:v>121558.96740669815</c:v>
                </c:pt>
                <c:pt idx="12">
                  <c:v>121558.96740669815</c:v>
                </c:pt>
                <c:pt idx="13">
                  <c:v>121558.96740669815</c:v>
                </c:pt>
                <c:pt idx="14">
                  <c:v>121558.96740669815</c:v>
                </c:pt>
                <c:pt idx="15">
                  <c:v>121558.96740669815</c:v>
                </c:pt>
                <c:pt idx="16">
                  <c:v>121558.96740669815</c:v>
                </c:pt>
                <c:pt idx="17">
                  <c:v>121558.96740669815</c:v>
                </c:pt>
                <c:pt idx="18">
                  <c:v>121558.96740669815</c:v>
                </c:pt>
                <c:pt idx="19">
                  <c:v>121558.96740669815</c:v>
                </c:pt>
                <c:pt idx="20">
                  <c:v>121558.96740669815</c:v>
                </c:pt>
                <c:pt idx="21">
                  <c:v>121558.96740669815</c:v>
                </c:pt>
                <c:pt idx="22">
                  <c:v>121558.96740669815</c:v>
                </c:pt>
                <c:pt idx="23">
                  <c:v>121558.96740669815</c:v>
                </c:pt>
                <c:pt idx="24">
                  <c:v>121558.96740669815</c:v>
                </c:pt>
                <c:pt idx="25">
                  <c:v>121558.96740669815</c:v>
                </c:pt>
                <c:pt idx="26">
                  <c:v>121558.96740669815</c:v>
                </c:pt>
                <c:pt idx="27">
                  <c:v>121558.96740669815</c:v>
                </c:pt>
                <c:pt idx="28">
                  <c:v>121558.96740669815</c:v>
                </c:pt>
                <c:pt idx="29">
                  <c:v>121558.96740669815</c:v>
                </c:pt>
              </c:numCache>
            </c:numRef>
          </c:val>
          <c:smooth val="0"/>
          <c:extLst>
            <c:ext xmlns:c16="http://schemas.microsoft.com/office/drawing/2014/chart" uri="{C3380CC4-5D6E-409C-BE32-E72D297353CC}">
              <c16:uniqueId val="{00000000-2EB7-41B0-8660-5968E7BDEE47}"/>
            </c:ext>
          </c:extLst>
        </c:ser>
        <c:dLbls>
          <c:showLegendKey val="0"/>
          <c:showVal val="0"/>
          <c:showCatName val="0"/>
          <c:showSerName val="0"/>
          <c:showPercent val="0"/>
          <c:showBubbleSize val="0"/>
        </c:dLbls>
        <c:smooth val="0"/>
        <c:axId val="240367504"/>
        <c:axId val="240367920"/>
      </c:lineChart>
      <c:catAx>
        <c:axId val="240367504"/>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40367920"/>
        <c:crosses val="autoZero"/>
        <c:auto val="1"/>
        <c:lblAlgn val="ctr"/>
        <c:lblOffset val="100"/>
        <c:noMultiLvlLbl val="0"/>
      </c:catAx>
      <c:valAx>
        <c:axId val="240367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40367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dirty="0"/>
              <a:t>Verbruik/opwekking elektriciteit (kWh)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18616627845651421"/>
          <c:y val="0.18100384260743851"/>
          <c:w val="0.69226630021200497"/>
          <c:h val="0.37585065944605589"/>
        </c:manualLayout>
      </c:layout>
      <c:lineChart>
        <c:grouping val="standard"/>
        <c:varyColors val="0"/>
        <c:ser>
          <c:idx val="0"/>
          <c:order val="0"/>
          <c:tx>
            <c:strRef>
              <c:f>'DB Totaal'!$E$93</c:f>
              <c:strCache>
                <c:ptCount val="1"/>
                <c:pt idx="0">
                  <c:v> Verbruik elektriciteit</c:v>
                </c:pt>
              </c:strCache>
            </c:strRef>
          </c:tx>
          <c:spPr>
            <a:ln w="28575" cap="rnd">
              <a:solidFill>
                <a:schemeClr val="accent1"/>
              </a:solidFill>
              <a:round/>
            </a:ln>
            <a:effectLst/>
          </c:spPr>
          <c:marker>
            <c:symbol val="none"/>
          </c:marker>
          <c:cat>
            <c:numRef>
              <c:f>'DB Totaal'!$K$55:$AO$55</c:f>
              <c:numCache>
                <c:formatCode>General</c:formatCode>
                <c:ptCount val="31"/>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numCache>
            </c:numRef>
          </c:cat>
          <c:val>
            <c:numRef>
              <c:f>'DB Totaal'!$L$93:$AO$93</c:f>
              <c:numCache>
                <c:formatCode>#,##0_);\(#,##0\);"-  ";" "@</c:formatCode>
                <c:ptCount val="30"/>
                <c:pt idx="0">
                  <c:v>10259350.559683999</c:v>
                </c:pt>
                <c:pt idx="1">
                  <c:v>9825076.1675144862</c:v>
                </c:pt>
                <c:pt idx="2">
                  <c:v>10604884.623680985</c:v>
                </c:pt>
                <c:pt idx="3">
                  <c:v>11028864.676785544</c:v>
                </c:pt>
                <c:pt idx="4">
                  <c:v>11383898.85590291</c:v>
                </c:pt>
                <c:pt idx="5">
                  <c:v>11674098.490481997</c:v>
                </c:pt>
                <c:pt idx="6">
                  <c:v>11532505.637493858</c:v>
                </c:pt>
                <c:pt idx="7">
                  <c:v>11532505.637493858</c:v>
                </c:pt>
                <c:pt idx="8">
                  <c:v>11532505.637493858</c:v>
                </c:pt>
                <c:pt idx="9">
                  <c:v>11532505.637493858</c:v>
                </c:pt>
                <c:pt idx="10">
                  <c:v>11532505.637493858</c:v>
                </c:pt>
                <c:pt idx="11">
                  <c:v>11532505.637493858</c:v>
                </c:pt>
                <c:pt idx="12">
                  <c:v>11532505.637493858</c:v>
                </c:pt>
                <c:pt idx="13">
                  <c:v>11532505.637493858</c:v>
                </c:pt>
                <c:pt idx="14">
                  <c:v>11532505.637493858</c:v>
                </c:pt>
                <c:pt idx="15">
                  <c:v>11532505.637493858</c:v>
                </c:pt>
                <c:pt idx="16">
                  <c:v>11532505.637493858</c:v>
                </c:pt>
                <c:pt idx="17">
                  <c:v>11532505.637493858</c:v>
                </c:pt>
                <c:pt idx="18">
                  <c:v>11532505.637493858</c:v>
                </c:pt>
                <c:pt idx="19">
                  <c:v>11532505.637493858</c:v>
                </c:pt>
                <c:pt idx="20">
                  <c:v>11532505.637493858</c:v>
                </c:pt>
                <c:pt idx="21">
                  <c:v>11532505.637493858</c:v>
                </c:pt>
                <c:pt idx="22">
                  <c:v>11532505.637493858</c:v>
                </c:pt>
                <c:pt idx="23">
                  <c:v>11532505.637493858</c:v>
                </c:pt>
                <c:pt idx="24">
                  <c:v>11532505.637493858</c:v>
                </c:pt>
                <c:pt idx="25">
                  <c:v>11532505.637493858</c:v>
                </c:pt>
                <c:pt idx="26">
                  <c:v>11532505.637493858</c:v>
                </c:pt>
                <c:pt idx="27">
                  <c:v>11532505.637493858</c:v>
                </c:pt>
                <c:pt idx="28">
                  <c:v>11532505.637493858</c:v>
                </c:pt>
                <c:pt idx="29">
                  <c:v>11532505.637493858</c:v>
                </c:pt>
              </c:numCache>
            </c:numRef>
          </c:val>
          <c:smooth val="0"/>
          <c:extLst>
            <c:ext xmlns:c16="http://schemas.microsoft.com/office/drawing/2014/chart" uri="{C3380CC4-5D6E-409C-BE32-E72D297353CC}">
              <c16:uniqueId val="{00000000-E62B-4374-9C0E-126DC60BB314}"/>
            </c:ext>
          </c:extLst>
        </c:ser>
        <c:ser>
          <c:idx val="1"/>
          <c:order val="1"/>
          <c:tx>
            <c:strRef>
              <c:f>'DB Totaal'!$E$96</c:f>
              <c:strCache>
                <c:ptCount val="1"/>
                <c:pt idx="0">
                  <c:v> Gebouwgebonden opwekking elektriciteit</c:v>
                </c:pt>
              </c:strCache>
            </c:strRef>
          </c:tx>
          <c:spPr>
            <a:ln w="28575" cap="rnd">
              <a:solidFill>
                <a:schemeClr val="accent2"/>
              </a:solidFill>
              <a:round/>
            </a:ln>
            <a:effectLst/>
          </c:spPr>
          <c:marker>
            <c:symbol val="none"/>
          </c:marker>
          <c:cat>
            <c:numRef>
              <c:f>'DB Totaal'!$K$55:$AO$55</c:f>
              <c:numCache>
                <c:formatCode>General</c:formatCode>
                <c:ptCount val="31"/>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numCache>
            </c:numRef>
          </c:cat>
          <c:val>
            <c:numRef>
              <c:f>'DB Totaal'!$L$96:$AO$96</c:f>
              <c:numCache>
                <c:formatCode>#,##0_);\(#,##0\);"-  ";" "@</c:formatCode>
                <c:ptCount val="30"/>
                <c:pt idx="0">
                  <c:v>746851.56000658579</c:v>
                </c:pt>
                <c:pt idx="1">
                  <c:v>4250044.0281909704</c:v>
                </c:pt>
                <c:pt idx="2">
                  <c:v>5512681.8163555991</c:v>
                </c:pt>
                <c:pt idx="3">
                  <c:v>5512681.8163555991</c:v>
                </c:pt>
                <c:pt idx="4">
                  <c:v>6172727.3103597676</c:v>
                </c:pt>
                <c:pt idx="5">
                  <c:v>6832772.8043639371</c:v>
                </c:pt>
                <c:pt idx="6">
                  <c:v>6832772.8043639371</c:v>
                </c:pt>
                <c:pt idx="7">
                  <c:v>6832772.8043639371</c:v>
                </c:pt>
                <c:pt idx="8">
                  <c:v>6832772.8043639371</c:v>
                </c:pt>
                <c:pt idx="9">
                  <c:v>6832772.8043639371</c:v>
                </c:pt>
                <c:pt idx="10">
                  <c:v>6832772.8043639371</c:v>
                </c:pt>
                <c:pt idx="11">
                  <c:v>6832772.8043639371</c:v>
                </c:pt>
                <c:pt idx="12">
                  <c:v>6832772.8043639371</c:v>
                </c:pt>
                <c:pt idx="13">
                  <c:v>6832772.8043639371</c:v>
                </c:pt>
                <c:pt idx="14">
                  <c:v>6832772.8043639371</c:v>
                </c:pt>
                <c:pt idx="15">
                  <c:v>6832772.8043639371</c:v>
                </c:pt>
                <c:pt idx="16">
                  <c:v>6832772.8043639371</c:v>
                </c:pt>
                <c:pt idx="17">
                  <c:v>6832772.8043639371</c:v>
                </c:pt>
                <c:pt idx="18">
                  <c:v>6832772.8043639371</c:v>
                </c:pt>
                <c:pt idx="19">
                  <c:v>6832772.8043639371</c:v>
                </c:pt>
                <c:pt idx="20">
                  <c:v>6832772.8043639371</c:v>
                </c:pt>
                <c:pt idx="21">
                  <c:v>6832772.8043639371</c:v>
                </c:pt>
                <c:pt idx="22">
                  <c:v>6832772.8043639371</c:v>
                </c:pt>
                <c:pt idx="23">
                  <c:v>6832772.8043639371</c:v>
                </c:pt>
                <c:pt idx="24">
                  <c:v>6832772.8043639371</c:v>
                </c:pt>
                <c:pt idx="25">
                  <c:v>6832772.8043639371</c:v>
                </c:pt>
                <c:pt idx="26">
                  <c:v>6832772.8043639371</c:v>
                </c:pt>
                <c:pt idx="27">
                  <c:v>6832772.8043639371</c:v>
                </c:pt>
                <c:pt idx="28">
                  <c:v>6832772.8043639371</c:v>
                </c:pt>
                <c:pt idx="29">
                  <c:v>6832772.8043639371</c:v>
                </c:pt>
              </c:numCache>
            </c:numRef>
          </c:val>
          <c:smooth val="0"/>
          <c:extLst>
            <c:ext xmlns:c16="http://schemas.microsoft.com/office/drawing/2014/chart" uri="{C3380CC4-5D6E-409C-BE32-E72D297353CC}">
              <c16:uniqueId val="{00000001-E62B-4374-9C0E-126DC60BB314}"/>
            </c:ext>
          </c:extLst>
        </c:ser>
        <c:ser>
          <c:idx val="2"/>
          <c:order val="2"/>
          <c:tx>
            <c:strRef>
              <c:f>'DB Totaal'!$E$97</c:f>
              <c:strCache>
                <c:ptCount val="1"/>
                <c:pt idx="0">
                  <c:v> Overige opwekking elektriciteit</c:v>
                </c:pt>
              </c:strCache>
            </c:strRef>
          </c:tx>
          <c:spPr>
            <a:ln w="28575" cap="rnd">
              <a:solidFill>
                <a:schemeClr val="accent3"/>
              </a:solidFill>
              <a:round/>
            </a:ln>
            <a:effectLst/>
          </c:spPr>
          <c:marker>
            <c:symbol val="none"/>
          </c:marker>
          <c:cat>
            <c:numRef>
              <c:f>'DB Totaal'!$K$55:$AO$55</c:f>
              <c:numCache>
                <c:formatCode>General</c:formatCode>
                <c:ptCount val="31"/>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numCache>
            </c:numRef>
          </c:cat>
          <c:val>
            <c:numRef>
              <c:f>'DB Totaal'!$L$98:$AO$98</c:f>
              <c:numCache>
                <c:formatCode>#,##0_);\(#,##0\);"-  ";" "@</c:formatCode>
                <c:ptCount val="30"/>
                <c:pt idx="0">
                  <c:v>746851.56000658579</c:v>
                </c:pt>
                <c:pt idx="1">
                  <c:v>4250044.0281909704</c:v>
                </c:pt>
                <c:pt idx="2">
                  <c:v>5512681.8163555991</c:v>
                </c:pt>
                <c:pt idx="3">
                  <c:v>5512681.8163555991</c:v>
                </c:pt>
                <c:pt idx="4">
                  <c:v>6172727.3103597676</c:v>
                </c:pt>
                <c:pt idx="5">
                  <c:v>6832772.8043639371</c:v>
                </c:pt>
                <c:pt idx="6">
                  <c:v>6832772.8043639371</c:v>
                </c:pt>
                <c:pt idx="7">
                  <c:v>6832772.8043639371</c:v>
                </c:pt>
                <c:pt idx="8">
                  <c:v>6832772.8043639371</c:v>
                </c:pt>
                <c:pt idx="9">
                  <c:v>6832772.8043639371</c:v>
                </c:pt>
                <c:pt idx="10">
                  <c:v>6832772.8043639371</c:v>
                </c:pt>
                <c:pt idx="11">
                  <c:v>6832772.8043639371</c:v>
                </c:pt>
                <c:pt idx="12">
                  <c:v>6832772.8043639371</c:v>
                </c:pt>
                <c:pt idx="13">
                  <c:v>6832772.8043639371</c:v>
                </c:pt>
                <c:pt idx="14">
                  <c:v>6832772.8043639371</c:v>
                </c:pt>
                <c:pt idx="15">
                  <c:v>6832772.8043639371</c:v>
                </c:pt>
                <c:pt idx="16">
                  <c:v>6832772.8043639371</c:v>
                </c:pt>
                <c:pt idx="17">
                  <c:v>6832772.8043639371</c:v>
                </c:pt>
                <c:pt idx="18">
                  <c:v>6832772.8043639371</c:v>
                </c:pt>
                <c:pt idx="19">
                  <c:v>6832772.8043639371</c:v>
                </c:pt>
                <c:pt idx="20">
                  <c:v>6832772.8043639371</c:v>
                </c:pt>
                <c:pt idx="21">
                  <c:v>6832772.8043639371</c:v>
                </c:pt>
                <c:pt idx="22">
                  <c:v>6832772.8043639371</c:v>
                </c:pt>
                <c:pt idx="23">
                  <c:v>6832772.8043639371</c:v>
                </c:pt>
                <c:pt idx="24">
                  <c:v>6832772.8043639371</c:v>
                </c:pt>
                <c:pt idx="25">
                  <c:v>6832772.8043639371</c:v>
                </c:pt>
                <c:pt idx="26">
                  <c:v>6832772.8043639371</c:v>
                </c:pt>
                <c:pt idx="27">
                  <c:v>6832772.8043639371</c:v>
                </c:pt>
                <c:pt idx="28">
                  <c:v>6832772.8043639371</c:v>
                </c:pt>
                <c:pt idx="29">
                  <c:v>6832772.8043639371</c:v>
                </c:pt>
              </c:numCache>
            </c:numRef>
          </c:val>
          <c:smooth val="0"/>
          <c:extLst>
            <c:ext xmlns:c16="http://schemas.microsoft.com/office/drawing/2014/chart" uri="{C3380CC4-5D6E-409C-BE32-E72D297353CC}">
              <c16:uniqueId val="{00000002-E62B-4374-9C0E-126DC60BB314}"/>
            </c:ext>
          </c:extLst>
        </c:ser>
        <c:dLbls>
          <c:showLegendKey val="0"/>
          <c:showVal val="0"/>
          <c:showCatName val="0"/>
          <c:showSerName val="0"/>
          <c:showPercent val="0"/>
          <c:showBubbleSize val="0"/>
        </c:dLbls>
        <c:marker val="1"/>
        <c:smooth val="0"/>
        <c:axId val="517686096"/>
        <c:axId val="517682768"/>
      </c:lineChart>
      <c:lineChart>
        <c:grouping val="standard"/>
        <c:varyColors val="0"/>
        <c:ser>
          <c:idx val="3"/>
          <c:order val="3"/>
          <c:tx>
            <c:strRef>
              <c:f>'DB Totaal'!$E$99</c:f>
              <c:strCache>
                <c:ptCount val="1"/>
                <c:pt idx="0">
                  <c:v> % restant in te kopen</c:v>
                </c:pt>
              </c:strCache>
            </c:strRef>
          </c:tx>
          <c:spPr>
            <a:ln w="28575" cap="rnd">
              <a:solidFill>
                <a:schemeClr val="accent4"/>
              </a:solidFill>
              <a:round/>
            </a:ln>
            <a:effectLst/>
          </c:spPr>
          <c:marker>
            <c:symbol val="none"/>
          </c:marker>
          <c:val>
            <c:numRef>
              <c:f>'DB Totaal'!$L$99:$AO$99</c:f>
              <c:numCache>
                <c:formatCode>0.00%_);\-0.00%_);"-  ";" "@</c:formatCode>
                <c:ptCount val="30"/>
                <c:pt idx="0">
                  <c:v>0.92720284235714923</c:v>
                </c:pt>
                <c:pt idx="1">
                  <c:v>0.56742889767681759</c:v>
                </c:pt>
                <c:pt idx="2">
                  <c:v>0.48017522000704882</c:v>
                </c:pt>
                <c:pt idx="3">
                  <c:v>0.50015872187106059</c:v>
                </c:pt>
                <c:pt idx="4">
                  <c:v>0.45776685224508873</c:v>
                </c:pt>
                <c:pt idx="5">
                  <c:v>0.41470659940596166</c:v>
                </c:pt>
                <c:pt idx="6">
                  <c:v>0.40752053203862337</c:v>
                </c:pt>
                <c:pt idx="7">
                  <c:v>0.40752053203862337</c:v>
                </c:pt>
                <c:pt idx="8">
                  <c:v>0.40752053203862337</c:v>
                </c:pt>
                <c:pt idx="9">
                  <c:v>0.40752053203862337</c:v>
                </c:pt>
                <c:pt idx="10">
                  <c:v>0.40752053203862337</c:v>
                </c:pt>
                <c:pt idx="11">
                  <c:v>0.40752053203862337</c:v>
                </c:pt>
                <c:pt idx="12">
                  <c:v>0.40752053203862337</c:v>
                </c:pt>
                <c:pt idx="13">
                  <c:v>0.40752053203862337</c:v>
                </c:pt>
                <c:pt idx="14">
                  <c:v>0.40752053203862337</c:v>
                </c:pt>
                <c:pt idx="15">
                  <c:v>0.40752053203862337</c:v>
                </c:pt>
                <c:pt idx="16">
                  <c:v>0.40752053203862337</c:v>
                </c:pt>
                <c:pt idx="17">
                  <c:v>0.40752053203862337</c:v>
                </c:pt>
                <c:pt idx="18">
                  <c:v>0.40752053203862337</c:v>
                </c:pt>
                <c:pt idx="19">
                  <c:v>0.40752053203862337</c:v>
                </c:pt>
                <c:pt idx="20">
                  <c:v>0.40752053203862337</c:v>
                </c:pt>
                <c:pt idx="21">
                  <c:v>0.40752053203862337</c:v>
                </c:pt>
                <c:pt idx="22">
                  <c:v>0.40752053203862337</c:v>
                </c:pt>
                <c:pt idx="23">
                  <c:v>0.40752053203862337</c:v>
                </c:pt>
                <c:pt idx="24">
                  <c:v>0.40752053203862337</c:v>
                </c:pt>
                <c:pt idx="25">
                  <c:v>0.40752053203862337</c:v>
                </c:pt>
                <c:pt idx="26">
                  <c:v>0.40752053203862337</c:v>
                </c:pt>
                <c:pt idx="27">
                  <c:v>0.40752053203862337</c:v>
                </c:pt>
                <c:pt idx="28">
                  <c:v>0.40752053203862337</c:v>
                </c:pt>
                <c:pt idx="29">
                  <c:v>0.40752053203862337</c:v>
                </c:pt>
              </c:numCache>
            </c:numRef>
          </c:val>
          <c:smooth val="0"/>
          <c:extLst>
            <c:ext xmlns:c16="http://schemas.microsoft.com/office/drawing/2014/chart" uri="{C3380CC4-5D6E-409C-BE32-E72D297353CC}">
              <c16:uniqueId val="{00000003-E62B-4374-9C0E-126DC60BB314}"/>
            </c:ext>
          </c:extLst>
        </c:ser>
        <c:dLbls>
          <c:showLegendKey val="0"/>
          <c:showVal val="0"/>
          <c:showCatName val="0"/>
          <c:showSerName val="0"/>
          <c:showPercent val="0"/>
          <c:showBubbleSize val="0"/>
        </c:dLbls>
        <c:marker val="1"/>
        <c:smooth val="0"/>
        <c:axId val="1960337584"/>
        <c:axId val="1869524256"/>
      </c:lineChart>
      <c:catAx>
        <c:axId val="5176860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Jaar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517682768"/>
        <c:crosses val="autoZero"/>
        <c:auto val="1"/>
        <c:lblAlgn val="ctr"/>
        <c:lblOffset val="100"/>
        <c:tickLblSkip val="2"/>
        <c:noMultiLvlLbl val="0"/>
      </c:catAx>
      <c:valAx>
        <c:axId val="517682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Elektriciteit</a:t>
                </a:r>
                <a:r>
                  <a:rPr lang="nl-NL" baseline="0"/>
                  <a:t> (kWh)</a:t>
                </a:r>
                <a:endParaRPr lang="nl-NL"/>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517686096"/>
        <c:crosses val="autoZero"/>
        <c:crossBetween val="between"/>
      </c:valAx>
      <c:valAx>
        <c:axId val="1869524256"/>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960337584"/>
        <c:crosses val="max"/>
        <c:crossBetween val="between"/>
      </c:valAx>
      <c:catAx>
        <c:axId val="1960337584"/>
        <c:scaling>
          <c:orientation val="minMax"/>
        </c:scaling>
        <c:delete val="1"/>
        <c:axPos val="b"/>
        <c:majorTickMark val="out"/>
        <c:minorTickMark val="none"/>
        <c:tickLblPos val="nextTo"/>
        <c:crossAx val="1869524256"/>
        <c:crosses val="autoZero"/>
        <c:auto val="1"/>
        <c:lblAlgn val="ctr"/>
        <c:lblOffset val="100"/>
        <c:noMultiLvlLbl val="0"/>
      </c:catAx>
      <c:spPr>
        <a:noFill/>
        <a:ln>
          <a:noFill/>
        </a:ln>
        <a:effectLst/>
      </c:spPr>
    </c:plotArea>
    <c:legend>
      <c:legendPos val="r"/>
      <c:layout>
        <c:manualLayout>
          <c:xMode val="edge"/>
          <c:yMode val="edge"/>
          <c:x val="0"/>
          <c:y val="0.74407345934966507"/>
          <c:w val="1"/>
          <c:h val="0.255926540650334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CO2-uitstoot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2502179724500212"/>
          <c:y val="0.20069166270788491"/>
          <c:w val="0.69084374425181716"/>
          <c:h val="0.41773651521638405"/>
        </c:manualLayout>
      </c:layout>
      <c:lineChart>
        <c:grouping val="standard"/>
        <c:varyColors val="0"/>
        <c:ser>
          <c:idx val="0"/>
          <c:order val="0"/>
          <c:tx>
            <c:strRef>
              <c:f>'DB Totaal'!$E$116</c:f>
              <c:strCache>
                <c:ptCount val="1"/>
                <c:pt idx="0">
                  <c:v> CO2-uitstoot na ingrepen totaal (kg)</c:v>
                </c:pt>
              </c:strCache>
            </c:strRef>
          </c:tx>
          <c:spPr>
            <a:ln w="28575" cap="rnd">
              <a:solidFill>
                <a:schemeClr val="accent1"/>
              </a:solidFill>
              <a:round/>
            </a:ln>
            <a:effectLst/>
          </c:spPr>
          <c:marker>
            <c:symbol val="none"/>
          </c:marker>
          <c:cat>
            <c:numRef>
              <c:f>'DB Totaal'!$K$91:$AO$91</c:f>
              <c:numCache>
                <c:formatCode>#,##0_);\(#,##0\);"-  ";" "@</c:formatCode>
                <c:ptCount val="31"/>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numCache>
            </c:numRef>
          </c:cat>
          <c:val>
            <c:numRef>
              <c:f>'DB Totaal'!$L$116:$AO$116</c:f>
              <c:numCache>
                <c:formatCode>#,##0_);\(#,##0\);"-  ";" "@</c:formatCode>
                <c:ptCount val="30"/>
                <c:pt idx="0">
                  <c:v>7591033.2085108981</c:v>
                </c:pt>
                <c:pt idx="1">
                  <c:v>5231147.0292340443</c:v>
                </c:pt>
                <c:pt idx="2">
                  <c:v>4299662.1289108125</c:v>
                </c:pt>
                <c:pt idx="3">
                  <c:v>4100332.4027149831</c:v>
                </c:pt>
                <c:pt idx="4">
                  <c:v>3576616.2929794411</c:v>
                </c:pt>
                <c:pt idx="5">
                  <c:v>2956807.2633095467</c:v>
                </c:pt>
                <c:pt idx="6">
                  <c:v>2876423.7455354622</c:v>
                </c:pt>
                <c:pt idx="7">
                  <c:v>2876423.7455354622</c:v>
                </c:pt>
                <c:pt idx="8">
                  <c:v>2876423.7455354622</c:v>
                </c:pt>
                <c:pt idx="9">
                  <c:v>2876423.7455354622</c:v>
                </c:pt>
                <c:pt idx="10">
                  <c:v>2876423.7455354622</c:v>
                </c:pt>
                <c:pt idx="11">
                  <c:v>2876423.7455354622</c:v>
                </c:pt>
                <c:pt idx="12">
                  <c:v>2876423.7455354622</c:v>
                </c:pt>
                <c:pt idx="13">
                  <c:v>2876423.7455354622</c:v>
                </c:pt>
                <c:pt idx="14">
                  <c:v>2876423.7455354622</c:v>
                </c:pt>
                <c:pt idx="15">
                  <c:v>2876423.7455354622</c:v>
                </c:pt>
                <c:pt idx="16">
                  <c:v>2876423.7455354622</c:v>
                </c:pt>
                <c:pt idx="17">
                  <c:v>2876423.7455354622</c:v>
                </c:pt>
                <c:pt idx="18">
                  <c:v>2876423.7455354622</c:v>
                </c:pt>
                <c:pt idx="19">
                  <c:v>2876423.7455354622</c:v>
                </c:pt>
                <c:pt idx="20">
                  <c:v>2876423.7455354622</c:v>
                </c:pt>
                <c:pt idx="21">
                  <c:v>2876423.7455354622</c:v>
                </c:pt>
                <c:pt idx="22">
                  <c:v>2876423.7455354622</c:v>
                </c:pt>
                <c:pt idx="23">
                  <c:v>2876423.7455354622</c:v>
                </c:pt>
                <c:pt idx="24">
                  <c:v>2876423.7455354622</c:v>
                </c:pt>
                <c:pt idx="25">
                  <c:v>2876423.7455354622</c:v>
                </c:pt>
                <c:pt idx="26">
                  <c:v>2876423.7455354622</c:v>
                </c:pt>
                <c:pt idx="27">
                  <c:v>2876423.7455354622</c:v>
                </c:pt>
                <c:pt idx="28">
                  <c:v>2876423.7455354622</c:v>
                </c:pt>
                <c:pt idx="29">
                  <c:v>2876423.7455354622</c:v>
                </c:pt>
              </c:numCache>
            </c:numRef>
          </c:val>
          <c:smooth val="0"/>
          <c:extLst>
            <c:ext xmlns:c16="http://schemas.microsoft.com/office/drawing/2014/chart" uri="{C3380CC4-5D6E-409C-BE32-E72D297353CC}">
              <c16:uniqueId val="{00000000-C38F-4ABC-96F1-15E633E127EA}"/>
            </c:ext>
          </c:extLst>
        </c:ser>
        <c:ser>
          <c:idx val="1"/>
          <c:order val="1"/>
          <c:tx>
            <c:strRef>
              <c:f>'DB Totaal'!$E$117</c:f>
              <c:strCache>
                <c:ptCount val="1"/>
                <c:pt idx="0">
                  <c:v> CO2-uitstoot na ingrepen door gasvebruik (kg)</c:v>
                </c:pt>
              </c:strCache>
            </c:strRef>
          </c:tx>
          <c:spPr>
            <a:ln w="28575" cap="rnd">
              <a:solidFill>
                <a:schemeClr val="accent2"/>
              </a:solidFill>
              <a:round/>
            </a:ln>
            <a:effectLst/>
          </c:spPr>
          <c:marker>
            <c:symbol val="none"/>
          </c:marker>
          <c:cat>
            <c:numRef>
              <c:f>'DB Totaal'!$K$91:$AO$91</c:f>
              <c:numCache>
                <c:formatCode>#,##0_);\(#,##0\);"-  ";" "@</c:formatCode>
                <c:ptCount val="31"/>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numCache>
            </c:numRef>
          </c:cat>
          <c:val>
            <c:numRef>
              <c:f>'DB Totaal'!$L$117:$AO$117</c:f>
              <c:numCache>
                <c:formatCode>#,##0_);\(#,##0\);"-  ";" "@</c:formatCode>
                <c:ptCount val="30"/>
                <c:pt idx="0">
                  <c:v>2206958.7746934807</c:v>
                </c:pt>
                <c:pt idx="1">
                  <c:v>2075678.8383769349</c:v>
                </c:pt>
                <c:pt idx="2">
                  <c:v>1417475.3399646417</c:v>
                </c:pt>
                <c:pt idx="3">
                  <c:v>978172.90371163108</c:v>
                </c:pt>
                <c:pt idx="4">
                  <c:v>627093.1982020227</c:v>
                </c:pt>
                <c:pt idx="5">
                  <c:v>216616.92496672281</c:v>
                </c:pt>
                <c:pt idx="6">
                  <c:v>216374.96198392281</c:v>
                </c:pt>
                <c:pt idx="7">
                  <c:v>216374.96198392281</c:v>
                </c:pt>
                <c:pt idx="8">
                  <c:v>216374.96198392281</c:v>
                </c:pt>
                <c:pt idx="9">
                  <c:v>216374.96198392281</c:v>
                </c:pt>
                <c:pt idx="10">
                  <c:v>216374.96198392281</c:v>
                </c:pt>
                <c:pt idx="11">
                  <c:v>216374.96198392281</c:v>
                </c:pt>
                <c:pt idx="12">
                  <c:v>216374.96198392281</c:v>
                </c:pt>
                <c:pt idx="13">
                  <c:v>216374.96198392281</c:v>
                </c:pt>
                <c:pt idx="14">
                  <c:v>216374.96198392281</c:v>
                </c:pt>
                <c:pt idx="15">
                  <c:v>216374.96198392281</c:v>
                </c:pt>
                <c:pt idx="16">
                  <c:v>216374.96198392281</c:v>
                </c:pt>
                <c:pt idx="17">
                  <c:v>216374.96198392281</c:v>
                </c:pt>
                <c:pt idx="18">
                  <c:v>216374.96198392281</c:v>
                </c:pt>
                <c:pt idx="19">
                  <c:v>216374.96198392281</c:v>
                </c:pt>
                <c:pt idx="20">
                  <c:v>216374.96198392281</c:v>
                </c:pt>
                <c:pt idx="21">
                  <c:v>216374.96198392281</c:v>
                </c:pt>
                <c:pt idx="22">
                  <c:v>216374.96198392281</c:v>
                </c:pt>
                <c:pt idx="23">
                  <c:v>216374.96198392281</c:v>
                </c:pt>
                <c:pt idx="24">
                  <c:v>216374.96198392281</c:v>
                </c:pt>
                <c:pt idx="25">
                  <c:v>216374.96198392281</c:v>
                </c:pt>
                <c:pt idx="26">
                  <c:v>216374.96198392281</c:v>
                </c:pt>
                <c:pt idx="27">
                  <c:v>216374.96198392281</c:v>
                </c:pt>
                <c:pt idx="28">
                  <c:v>216374.96198392281</c:v>
                </c:pt>
                <c:pt idx="29">
                  <c:v>#N/A</c:v>
                </c:pt>
              </c:numCache>
            </c:numRef>
          </c:val>
          <c:smooth val="0"/>
          <c:extLst>
            <c:ext xmlns:c16="http://schemas.microsoft.com/office/drawing/2014/chart" uri="{C3380CC4-5D6E-409C-BE32-E72D297353CC}">
              <c16:uniqueId val="{00000001-C38F-4ABC-96F1-15E633E127EA}"/>
            </c:ext>
          </c:extLst>
        </c:ser>
        <c:ser>
          <c:idx val="2"/>
          <c:order val="2"/>
          <c:tx>
            <c:strRef>
              <c:f>'DB Totaal'!$E$118</c:f>
              <c:strCache>
                <c:ptCount val="1"/>
                <c:pt idx="0">
                  <c:v> CO2-uitstoot na ingrepen door elektraverbruik (kg)</c:v>
                </c:pt>
              </c:strCache>
            </c:strRef>
          </c:tx>
          <c:spPr>
            <a:ln w="28575" cap="rnd">
              <a:solidFill>
                <a:schemeClr val="accent3"/>
              </a:solidFill>
              <a:round/>
            </a:ln>
            <a:effectLst/>
          </c:spPr>
          <c:marker>
            <c:symbol val="none"/>
          </c:marker>
          <c:cat>
            <c:numRef>
              <c:f>'DB Totaal'!$K$91:$AO$91</c:f>
              <c:numCache>
                <c:formatCode>#,##0_);\(#,##0\);"-  ";" "@</c:formatCode>
                <c:ptCount val="31"/>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numCache>
            </c:numRef>
          </c:cat>
          <c:val>
            <c:numRef>
              <c:f>'DB Totaal'!$L$118:$AO$118</c:f>
              <c:numCache>
                <c:formatCode>#,##0_);\(#,##0\);"-  ";" "@</c:formatCode>
                <c:ptCount val="30"/>
                <c:pt idx="0">
                  <c:v>5384074.4338174164</c:v>
                </c:pt>
                <c:pt idx="1">
                  <c:v>3155468.1908571096</c:v>
                </c:pt>
                <c:pt idx="2">
                  <c:v>2882186.7889461699</c:v>
                </c:pt>
                <c:pt idx="3">
                  <c:v>3122159.4990033512</c:v>
                </c:pt>
                <c:pt idx="4">
                  <c:v>2949523.0947774183</c:v>
                </c:pt>
                <c:pt idx="5">
                  <c:v>2740190.338342824</c:v>
                </c:pt>
                <c:pt idx="6">
                  <c:v>2660048.7835515393</c:v>
                </c:pt>
                <c:pt idx="7">
                  <c:v>2660048.7835515393</c:v>
                </c:pt>
                <c:pt idx="8">
                  <c:v>2660048.7835515393</c:v>
                </c:pt>
                <c:pt idx="9">
                  <c:v>2660048.7835515393</c:v>
                </c:pt>
                <c:pt idx="10">
                  <c:v>2660048.7835515393</c:v>
                </c:pt>
                <c:pt idx="11">
                  <c:v>2660048.7835515393</c:v>
                </c:pt>
                <c:pt idx="12">
                  <c:v>2660048.7835515393</c:v>
                </c:pt>
                <c:pt idx="13">
                  <c:v>2660048.7835515393</c:v>
                </c:pt>
                <c:pt idx="14">
                  <c:v>2660048.7835515393</c:v>
                </c:pt>
                <c:pt idx="15">
                  <c:v>2660048.7835515393</c:v>
                </c:pt>
                <c:pt idx="16">
                  <c:v>2660048.7835515393</c:v>
                </c:pt>
                <c:pt idx="17">
                  <c:v>2660048.7835515393</c:v>
                </c:pt>
                <c:pt idx="18">
                  <c:v>2660048.7835515393</c:v>
                </c:pt>
                <c:pt idx="19">
                  <c:v>2660048.7835515393</c:v>
                </c:pt>
                <c:pt idx="20">
                  <c:v>2660048.7835515393</c:v>
                </c:pt>
                <c:pt idx="21">
                  <c:v>2660048.7835515393</c:v>
                </c:pt>
                <c:pt idx="22">
                  <c:v>2660048.7835515393</c:v>
                </c:pt>
                <c:pt idx="23">
                  <c:v>2660048.7835515393</c:v>
                </c:pt>
                <c:pt idx="24">
                  <c:v>2660048.7835515393</c:v>
                </c:pt>
                <c:pt idx="25">
                  <c:v>2660048.7835515393</c:v>
                </c:pt>
                <c:pt idx="26">
                  <c:v>2660048.7835515393</c:v>
                </c:pt>
                <c:pt idx="27">
                  <c:v>2660048.7835515393</c:v>
                </c:pt>
                <c:pt idx="28">
                  <c:v>2660048.7835515393</c:v>
                </c:pt>
                <c:pt idx="29">
                  <c:v>2660048.7835515393</c:v>
                </c:pt>
              </c:numCache>
            </c:numRef>
          </c:val>
          <c:smooth val="0"/>
          <c:extLst>
            <c:ext xmlns:c16="http://schemas.microsoft.com/office/drawing/2014/chart" uri="{C3380CC4-5D6E-409C-BE32-E72D297353CC}">
              <c16:uniqueId val="{00000002-C38F-4ABC-96F1-15E633E127EA}"/>
            </c:ext>
          </c:extLst>
        </c:ser>
        <c:dLbls>
          <c:showLegendKey val="0"/>
          <c:showVal val="0"/>
          <c:showCatName val="0"/>
          <c:showSerName val="0"/>
          <c:showPercent val="0"/>
          <c:showBubbleSize val="0"/>
        </c:dLbls>
        <c:smooth val="0"/>
        <c:axId val="1965359760"/>
        <c:axId val="631207408"/>
      </c:lineChart>
      <c:catAx>
        <c:axId val="196535976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631207408"/>
        <c:crosses val="autoZero"/>
        <c:auto val="1"/>
        <c:lblAlgn val="ctr"/>
        <c:lblOffset val="100"/>
        <c:noMultiLvlLbl val="0"/>
      </c:catAx>
      <c:valAx>
        <c:axId val="631207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Kilogram per jaar (kg/jr)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965359760"/>
        <c:crosses val="autoZero"/>
        <c:crossBetween val="between"/>
      </c:valAx>
      <c:spPr>
        <a:noFill/>
        <a:ln>
          <a:noFill/>
        </a:ln>
        <a:effectLst/>
      </c:spPr>
    </c:plotArea>
    <c:legend>
      <c:legendPos val="r"/>
      <c:layout>
        <c:manualLayout>
          <c:xMode val="edge"/>
          <c:yMode val="edge"/>
          <c:x val="0.20953286106195576"/>
          <c:y val="0.74140136115743449"/>
          <c:w val="0.79046713893804421"/>
          <c:h val="0.25859863884256545"/>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5313B-7D68-41B0-BADB-4FF1387BFD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B9729CB2-BC15-42C6-BDD3-CA30D64685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211619E0-FD4F-43BB-B112-81CC0FFC77F1}"/>
              </a:ext>
            </a:extLst>
          </p:cNvPr>
          <p:cNvSpPr>
            <a:spLocks noGrp="1"/>
          </p:cNvSpPr>
          <p:nvPr>
            <p:ph type="dt" sz="half" idx="10"/>
          </p:nvPr>
        </p:nvSpPr>
        <p:spPr/>
        <p:txBody>
          <a:bodyPr/>
          <a:lstStyle/>
          <a:p>
            <a:fld id="{DF327CE2-ED04-4E24-94BE-37C8850641BD}" type="datetimeFigureOut">
              <a:rPr lang="LID4096" smtClean="0"/>
              <a:t>04/25/2019</a:t>
            </a:fld>
            <a:endParaRPr lang="LID4096"/>
          </a:p>
        </p:txBody>
      </p:sp>
      <p:sp>
        <p:nvSpPr>
          <p:cNvPr id="5" name="Footer Placeholder 4">
            <a:extLst>
              <a:ext uri="{FF2B5EF4-FFF2-40B4-BE49-F238E27FC236}">
                <a16:creationId xmlns:a16="http://schemas.microsoft.com/office/drawing/2014/main" id="{382C7721-085C-4C7B-90FE-84C87E66292A}"/>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A86D5EFD-BBDA-45EC-A793-E5197FB50FE2}"/>
              </a:ext>
            </a:extLst>
          </p:cNvPr>
          <p:cNvSpPr>
            <a:spLocks noGrp="1"/>
          </p:cNvSpPr>
          <p:nvPr>
            <p:ph type="sldNum" sz="quarter" idx="12"/>
          </p:nvPr>
        </p:nvSpPr>
        <p:spPr/>
        <p:txBody>
          <a:bodyPr/>
          <a:lstStyle/>
          <a:p>
            <a:fld id="{CF90838B-8284-4417-B777-E3CFF60BD5A5}" type="slidenum">
              <a:rPr lang="LID4096" smtClean="0"/>
              <a:t>‹nr.›</a:t>
            </a:fld>
            <a:endParaRPr lang="LID4096"/>
          </a:p>
        </p:txBody>
      </p:sp>
    </p:spTree>
    <p:extLst>
      <p:ext uri="{BB962C8B-B14F-4D97-AF65-F5344CB8AC3E}">
        <p14:creationId xmlns:p14="http://schemas.microsoft.com/office/powerpoint/2010/main" val="2473074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9A656-B413-4FB2-A65D-26EFEB4818DE}"/>
              </a:ext>
            </a:extLst>
          </p:cNvPr>
          <p:cNvSpPr>
            <a:spLocks noGrp="1"/>
          </p:cNvSpPr>
          <p:nvPr>
            <p:ph type="title"/>
          </p:nvPr>
        </p:nvSpPr>
        <p:spPr/>
        <p:txBody>
          <a:bodyPr/>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C1DA8453-5C89-42D7-893E-A8937E07360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114670B4-8FFD-46A5-86DD-FD7C9750BDD0}"/>
              </a:ext>
            </a:extLst>
          </p:cNvPr>
          <p:cNvSpPr>
            <a:spLocks noGrp="1"/>
          </p:cNvSpPr>
          <p:nvPr>
            <p:ph type="dt" sz="half" idx="10"/>
          </p:nvPr>
        </p:nvSpPr>
        <p:spPr/>
        <p:txBody>
          <a:bodyPr/>
          <a:lstStyle/>
          <a:p>
            <a:fld id="{DF327CE2-ED04-4E24-94BE-37C8850641BD}" type="datetimeFigureOut">
              <a:rPr lang="LID4096" smtClean="0"/>
              <a:t>04/25/2019</a:t>
            </a:fld>
            <a:endParaRPr lang="LID4096"/>
          </a:p>
        </p:txBody>
      </p:sp>
      <p:sp>
        <p:nvSpPr>
          <p:cNvPr id="5" name="Footer Placeholder 4">
            <a:extLst>
              <a:ext uri="{FF2B5EF4-FFF2-40B4-BE49-F238E27FC236}">
                <a16:creationId xmlns:a16="http://schemas.microsoft.com/office/drawing/2014/main" id="{CE23B65F-F3A7-4BFB-8580-636424119090}"/>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72C94000-254E-4161-9F4E-539E3AB0EEB4}"/>
              </a:ext>
            </a:extLst>
          </p:cNvPr>
          <p:cNvSpPr>
            <a:spLocks noGrp="1"/>
          </p:cNvSpPr>
          <p:nvPr>
            <p:ph type="sldNum" sz="quarter" idx="12"/>
          </p:nvPr>
        </p:nvSpPr>
        <p:spPr/>
        <p:txBody>
          <a:bodyPr/>
          <a:lstStyle/>
          <a:p>
            <a:fld id="{CF90838B-8284-4417-B777-E3CFF60BD5A5}" type="slidenum">
              <a:rPr lang="LID4096" smtClean="0"/>
              <a:t>‹nr.›</a:t>
            </a:fld>
            <a:endParaRPr lang="LID4096"/>
          </a:p>
        </p:txBody>
      </p:sp>
    </p:spTree>
    <p:extLst>
      <p:ext uri="{BB962C8B-B14F-4D97-AF65-F5344CB8AC3E}">
        <p14:creationId xmlns:p14="http://schemas.microsoft.com/office/powerpoint/2010/main" val="88491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63A11A-9A42-4DE0-8618-121D11CAC90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96695093-A8CA-4B12-A592-4E1AAC06AD7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2C0AFA78-96A0-49AC-AA9B-4993F6D14DF7}"/>
              </a:ext>
            </a:extLst>
          </p:cNvPr>
          <p:cNvSpPr>
            <a:spLocks noGrp="1"/>
          </p:cNvSpPr>
          <p:nvPr>
            <p:ph type="dt" sz="half" idx="10"/>
          </p:nvPr>
        </p:nvSpPr>
        <p:spPr/>
        <p:txBody>
          <a:bodyPr/>
          <a:lstStyle/>
          <a:p>
            <a:fld id="{DF327CE2-ED04-4E24-94BE-37C8850641BD}" type="datetimeFigureOut">
              <a:rPr lang="LID4096" smtClean="0"/>
              <a:t>04/25/2019</a:t>
            </a:fld>
            <a:endParaRPr lang="LID4096"/>
          </a:p>
        </p:txBody>
      </p:sp>
      <p:sp>
        <p:nvSpPr>
          <p:cNvPr id="5" name="Footer Placeholder 4">
            <a:extLst>
              <a:ext uri="{FF2B5EF4-FFF2-40B4-BE49-F238E27FC236}">
                <a16:creationId xmlns:a16="http://schemas.microsoft.com/office/drawing/2014/main" id="{8073FFBE-4262-45D7-8972-0BE2A8856B44}"/>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77E7DEC4-6722-45AB-853C-0323EB9DB38C}"/>
              </a:ext>
            </a:extLst>
          </p:cNvPr>
          <p:cNvSpPr>
            <a:spLocks noGrp="1"/>
          </p:cNvSpPr>
          <p:nvPr>
            <p:ph type="sldNum" sz="quarter" idx="12"/>
          </p:nvPr>
        </p:nvSpPr>
        <p:spPr/>
        <p:txBody>
          <a:bodyPr/>
          <a:lstStyle/>
          <a:p>
            <a:fld id="{CF90838B-8284-4417-B777-E3CFF60BD5A5}" type="slidenum">
              <a:rPr lang="LID4096" smtClean="0"/>
              <a:t>‹nr.›</a:t>
            </a:fld>
            <a:endParaRPr lang="LID4096"/>
          </a:p>
        </p:txBody>
      </p:sp>
    </p:spTree>
    <p:extLst>
      <p:ext uri="{BB962C8B-B14F-4D97-AF65-F5344CB8AC3E}">
        <p14:creationId xmlns:p14="http://schemas.microsoft.com/office/powerpoint/2010/main" val="44738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541F-0F9C-4100-9F1A-C1AAD1ACC2C3}"/>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15062AFD-3DB5-44A0-934B-C9B9098E1D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105A1ED3-75D2-41FB-A891-543CCE05A8BD}"/>
              </a:ext>
            </a:extLst>
          </p:cNvPr>
          <p:cNvSpPr>
            <a:spLocks noGrp="1"/>
          </p:cNvSpPr>
          <p:nvPr>
            <p:ph type="dt" sz="half" idx="10"/>
          </p:nvPr>
        </p:nvSpPr>
        <p:spPr/>
        <p:txBody>
          <a:bodyPr/>
          <a:lstStyle/>
          <a:p>
            <a:fld id="{DF327CE2-ED04-4E24-94BE-37C8850641BD}" type="datetimeFigureOut">
              <a:rPr lang="LID4096" smtClean="0"/>
              <a:t>04/25/2019</a:t>
            </a:fld>
            <a:endParaRPr lang="LID4096"/>
          </a:p>
        </p:txBody>
      </p:sp>
      <p:sp>
        <p:nvSpPr>
          <p:cNvPr id="5" name="Footer Placeholder 4">
            <a:extLst>
              <a:ext uri="{FF2B5EF4-FFF2-40B4-BE49-F238E27FC236}">
                <a16:creationId xmlns:a16="http://schemas.microsoft.com/office/drawing/2014/main" id="{1F46A1B0-BA59-4A1E-A470-0DDAAC447998}"/>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7AAE0E67-C9CD-4845-989B-72181B036C60}"/>
              </a:ext>
            </a:extLst>
          </p:cNvPr>
          <p:cNvSpPr>
            <a:spLocks noGrp="1"/>
          </p:cNvSpPr>
          <p:nvPr>
            <p:ph type="sldNum" sz="quarter" idx="12"/>
          </p:nvPr>
        </p:nvSpPr>
        <p:spPr/>
        <p:txBody>
          <a:bodyPr/>
          <a:lstStyle/>
          <a:p>
            <a:fld id="{CF90838B-8284-4417-B777-E3CFF60BD5A5}" type="slidenum">
              <a:rPr lang="LID4096" smtClean="0"/>
              <a:t>‹nr.›</a:t>
            </a:fld>
            <a:endParaRPr lang="LID4096"/>
          </a:p>
        </p:txBody>
      </p:sp>
    </p:spTree>
    <p:extLst>
      <p:ext uri="{BB962C8B-B14F-4D97-AF65-F5344CB8AC3E}">
        <p14:creationId xmlns:p14="http://schemas.microsoft.com/office/powerpoint/2010/main" val="1126875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3A0C9-1DD1-4008-B6AD-9F60C31283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0AC42E55-8100-4565-9B31-6C41314EE4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CFF774E-B451-494D-83DE-254FBC92F204}"/>
              </a:ext>
            </a:extLst>
          </p:cNvPr>
          <p:cNvSpPr>
            <a:spLocks noGrp="1"/>
          </p:cNvSpPr>
          <p:nvPr>
            <p:ph type="dt" sz="half" idx="10"/>
          </p:nvPr>
        </p:nvSpPr>
        <p:spPr/>
        <p:txBody>
          <a:bodyPr/>
          <a:lstStyle/>
          <a:p>
            <a:fld id="{DF327CE2-ED04-4E24-94BE-37C8850641BD}" type="datetimeFigureOut">
              <a:rPr lang="LID4096" smtClean="0"/>
              <a:t>04/25/2019</a:t>
            </a:fld>
            <a:endParaRPr lang="LID4096"/>
          </a:p>
        </p:txBody>
      </p:sp>
      <p:sp>
        <p:nvSpPr>
          <p:cNvPr id="5" name="Footer Placeholder 4">
            <a:extLst>
              <a:ext uri="{FF2B5EF4-FFF2-40B4-BE49-F238E27FC236}">
                <a16:creationId xmlns:a16="http://schemas.microsoft.com/office/drawing/2014/main" id="{39C0604E-E9F3-4CAD-8AA4-E30B79BA5DB6}"/>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0921DDC1-217E-4F01-A613-4A6CDEB08DAF}"/>
              </a:ext>
            </a:extLst>
          </p:cNvPr>
          <p:cNvSpPr>
            <a:spLocks noGrp="1"/>
          </p:cNvSpPr>
          <p:nvPr>
            <p:ph type="sldNum" sz="quarter" idx="12"/>
          </p:nvPr>
        </p:nvSpPr>
        <p:spPr/>
        <p:txBody>
          <a:bodyPr/>
          <a:lstStyle/>
          <a:p>
            <a:fld id="{CF90838B-8284-4417-B777-E3CFF60BD5A5}" type="slidenum">
              <a:rPr lang="LID4096" smtClean="0"/>
              <a:t>‹nr.›</a:t>
            </a:fld>
            <a:endParaRPr lang="LID4096"/>
          </a:p>
        </p:txBody>
      </p:sp>
    </p:spTree>
    <p:extLst>
      <p:ext uri="{BB962C8B-B14F-4D97-AF65-F5344CB8AC3E}">
        <p14:creationId xmlns:p14="http://schemas.microsoft.com/office/powerpoint/2010/main" val="35579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FA8ED-AC1E-4AA8-848F-2D9E48EEA111}"/>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31BD7319-8002-4B1E-93F7-05228A3960E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DAC510AD-E143-4F45-9D29-DC481EE06B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AFEEF86E-426C-48EA-9DA1-F1BD2CD6BDB9}"/>
              </a:ext>
            </a:extLst>
          </p:cNvPr>
          <p:cNvSpPr>
            <a:spLocks noGrp="1"/>
          </p:cNvSpPr>
          <p:nvPr>
            <p:ph type="dt" sz="half" idx="10"/>
          </p:nvPr>
        </p:nvSpPr>
        <p:spPr/>
        <p:txBody>
          <a:bodyPr/>
          <a:lstStyle/>
          <a:p>
            <a:fld id="{DF327CE2-ED04-4E24-94BE-37C8850641BD}" type="datetimeFigureOut">
              <a:rPr lang="LID4096" smtClean="0"/>
              <a:t>04/25/2019</a:t>
            </a:fld>
            <a:endParaRPr lang="LID4096"/>
          </a:p>
        </p:txBody>
      </p:sp>
      <p:sp>
        <p:nvSpPr>
          <p:cNvPr id="6" name="Footer Placeholder 5">
            <a:extLst>
              <a:ext uri="{FF2B5EF4-FFF2-40B4-BE49-F238E27FC236}">
                <a16:creationId xmlns:a16="http://schemas.microsoft.com/office/drawing/2014/main" id="{C059C59F-A3D8-41C3-8037-07B7344F9D9E}"/>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0232FF39-F37A-4E6F-8EEC-3EDA46D3B815}"/>
              </a:ext>
            </a:extLst>
          </p:cNvPr>
          <p:cNvSpPr>
            <a:spLocks noGrp="1"/>
          </p:cNvSpPr>
          <p:nvPr>
            <p:ph type="sldNum" sz="quarter" idx="12"/>
          </p:nvPr>
        </p:nvSpPr>
        <p:spPr/>
        <p:txBody>
          <a:bodyPr/>
          <a:lstStyle/>
          <a:p>
            <a:fld id="{CF90838B-8284-4417-B777-E3CFF60BD5A5}" type="slidenum">
              <a:rPr lang="LID4096" smtClean="0"/>
              <a:t>‹nr.›</a:t>
            </a:fld>
            <a:endParaRPr lang="LID4096"/>
          </a:p>
        </p:txBody>
      </p:sp>
    </p:spTree>
    <p:extLst>
      <p:ext uri="{BB962C8B-B14F-4D97-AF65-F5344CB8AC3E}">
        <p14:creationId xmlns:p14="http://schemas.microsoft.com/office/powerpoint/2010/main" val="776597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BF0FC-2DC7-4DA4-A824-D330733BA99A}"/>
              </a:ext>
            </a:extLst>
          </p:cNvPr>
          <p:cNvSpPr>
            <a:spLocks noGrp="1"/>
          </p:cNvSpPr>
          <p:nvPr>
            <p:ph type="title"/>
          </p:nvPr>
        </p:nvSpPr>
        <p:spPr>
          <a:xfrm>
            <a:off x="839788" y="365125"/>
            <a:ext cx="10515600"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E594AA84-A88B-4F52-ABEA-8BE8EFEBF4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91818D9-624E-4EFA-A60B-4D2BC04DFE4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7A399A4F-A98B-41F4-9DCC-7723990D5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97155DD-5185-4002-8C77-9291C3F80A4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Date Placeholder 6">
            <a:extLst>
              <a:ext uri="{FF2B5EF4-FFF2-40B4-BE49-F238E27FC236}">
                <a16:creationId xmlns:a16="http://schemas.microsoft.com/office/drawing/2014/main" id="{57928292-759D-4770-86FD-DD0CBE540B49}"/>
              </a:ext>
            </a:extLst>
          </p:cNvPr>
          <p:cNvSpPr>
            <a:spLocks noGrp="1"/>
          </p:cNvSpPr>
          <p:nvPr>
            <p:ph type="dt" sz="half" idx="10"/>
          </p:nvPr>
        </p:nvSpPr>
        <p:spPr/>
        <p:txBody>
          <a:bodyPr/>
          <a:lstStyle/>
          <a:p>
            <a:fld id="{DF327CE2-ED04-4E24-94BE-37C8850641BD}" type="datetimeFigureOut">
              <a:rPr lang="LID4096" smtClean="0"/>
              <a:t>04/25/2019</a:t>
            </a:fld>
            <a:endParaRPr lang="LID4096"/>
          </a:p>
        </p:txBody>
      </p:sp>
      <p:sp>
        <p:nvSpPr>
          <p:cNvPr id="8" name="Footer Placeholder 7">
            <a:extLst>
              <a:ext uri="{FF2B5EF4-FFF2-40B4-BE49-F238E27FC236}">
                <a16:creationId xmlns:a16="http://schemas.microsoft.com/office/drawing/2014/main" id="{EE42E2DA-2A52-4287-91A7-AA17AB340EDE}"/>
              </a:ext>
            </a:extLst>
          </p:cNvPr>
          <p:cNvSpPr>
            <a:spLocks noGrp="1"/>
          </p:cNvSpPr>
          <p:nvPr>
            <p:ph type="ftr" sz="quarter" idx="11"/>
          </p:nvPr>
        </p:nvSpPr>
        <p:spPr/>
        <p:txBody>
          <a:bodyPr/>
          <a:lstStyle/>
          <a:p>
            <a:endParaRPr lang="LID4096"/>
          </a:p>
        </p:txBody>
      </p:sp>
      <p:sp>
        <p:nvSpPr>
          <p:cNvPr id="9" name="Slide Number Placeholder 8">
            <a:extLst>
              <a:ext uri="{FF2B5EF4-FFF2-40B4-BE49-F238E27FC236}">
                <a16:creationId xmlns:a16="http://schemas.microsoft.com/office/drawing/2014/main" id="{5E96B891-2BE9-4F14-8525-8B25DE8BB089}"/>
              </a:ext>
            </a:extLst>
          </p:cNvPr>
          <p:cNvSpPr>
            <a:spLocks noGrp="1"/>
          </p:cNvSpPr>
          <p:nvPr>
            <p:ph type="sldNum" sz="quarter" idx="12"/>
          </p:nvPr>
        </p:nvSpPr>
        <p:spPr/>
        <p:txBody>
          <a:bodyPr/>
          <a:lstStyle/>
          <a:p>
            <a:fld id="{CF90838B-8284-4417-B777-E3CFF60BD5A5}" type="slidenum">
              <a:rPr lang="LID4096" smtClean="0"/>
              <a:t>‹nr.›</a:t>
            </a:fld>
            <a:endParaRPr lang="LID4096"/>
          </a:p>
        </p:txBody>
      </p:sp>
    </p:spTree>
    <p:extLst>
      <p:ext uri="{BB962C8B-B14F-4D97-AF65-F5344CB8AC3E}">
        <p14:creationId xmlns:p14="http://schemas.microsoft.com/office/powerpoint/2010/main" val="2869451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134EC-190F-468F-B423-71CD4A96FB01}"/>
              </a:ext>
            </a:extLst>
          </p:cNvPr>
          <p:cNvSpPr>
            <a:spLocks noGrp="1"/>
          </p:cNvSpPr>
          <p:nvPr>
            <p:ph type="title"/>
          </p:nvPr>
        </p:nvSpPr>
        <p:spPr/>
        <p:txBody>
          <a:bodyPr/>
          <a:lstStyle/>
          <a:p>
            <a:r>
              <a:rPr lang="en-US"/>
              <a:t>Click to edit Master title style</a:t>
            </a:r>
            <a:endParaRPr lang="LID4096"/>
          </a:p>
        </p:txBody>
      </p:sp>
      <p:sp>
        <p:nvSpPr>
          <p:cNvPr id="3" name="Date Placeholder 2">
            <a:extLst>
              <a:ext uri="{FF2B5EF4-FFF2-40B4-BE49-F238E27FC236}">
                <a16:creationId xmlns:a16="http://schemas.microsoft.com/office/drawing/2014/main" id="{BAFF4FC2-4955-43CA-B28E-1435CDD82CD1}"/>
              </a:ext>
            </a:extLst>
          </p:cNvPr>
          <p:cNvSpPr>
            <a:spLocks noGrp="1"/>
          </p:cNvSpPr>
          <p:nvPr>
            <p:ph type="dt" sz="half" idx="10"/>
          </p:nvPr>
        </p:nvSpPr>
        <p:spPr/>
        <p:txBody>
          <a:bodyPr/>
          <a:lstStyle/>
          <a:p>
            <a:fld id="{DF327CE2-ED04-4E24-94BE-37C8850641BD}" type="datetimeFigureOut">
              <a:rPr lang="LID4096" smtClean="0"/>
              <a:t>04/25/2019</a:t>
            </a:fld>
            <a:endParaRPr lang="LID4096"/>
          </a:p>
        </p:txBody>
      </p:sp>
      <p:sp>
        <p:nvSpPr>
          <p:cNvPr id="4" name="Footer Placeholder 3">
            <a:extLst>
              <a:ext uri="{FF2B5EF4-FFF2-40B4-BE49-F238E27FC236}">
                <a16:creationId xmlns:a16="http://schemas.microsoft.com/office/drawing/2014/main" id="{0B07C0B4-58E2-412C-884D-988ACFECFDD6}"/>
              </a:ext>
            </a:extLst>
          </p:cNvPr>
          <p:cNvSpPr>
            <a:spLocks noGrp="1"/>
          </p:cNvSpPr>
          <p:nvPr>
            <p:ph type="ftr" sz="quarter" idx="11"/>
          </p:nvPr>
        </p:nvSpPr>
        <p:spPr/>
        <p:txBody>
          <a:bodyPr/>
          <a:lstStyle/>
          <a:p>
            <a:endParaRPr lang="LID4096"/>
          </a:p>
        </p:txBody>
      </p:sp>
      <p:sp>
        <p:nvSpPr>
          <p:cNvPr id="5" name="Slide Number Placeholder 4">
            <a:extLst>
              <a:ext uri="{FF2B5EF4-FFF2-40B4-BE49-F238E27FC236}">
                <a16:creationId xmlns:a16="http://schemas.microsoft.com/office/drawing/2014/main" id="{DE4B4275-C959-427E-8C89-B2224198487B}"/>
              </a:ext>
            </a:extLst>
          </p:cNvPr>
          <p:cNvSpPr>
            <a:spLocks noGrp="1"/>
          </p:cNvSpPr>
          <p:nvPr>
            <p:ph type="sldNum" sz="quarter" idx="12"/>
          </p:nvPr>
        </p:nvSpPr>
        <p:spPr/>
        <p:txBody>
          <a:bodyPr/>
          <a:lstStyle/>
          <a:p>
            <a:fld id="{CF90838B-8284-4417-B777-E3CFF60BD5A5}" type="slidenum">
              <a:rPr lang="LID4096" smtClean="0"/>
              <a:t>‹nr.›</a:t>
            </a:fld>
            <a:endParaRPr lang="LID4096"/>
          </a:p>
        </p:txBody>
      </p:sp>
    </p:spTree>
    <p:extLst>
      <p:ext uri="{BB962C8B-B14F-4D97-AF65-F5344CB8AC3E}">
        <p14:creationId xmlns:p14="http://schemas.microsoft.com/office/powerpoint/2010/main" val="3950308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2B79C5-61C0-4EDE-9B7A-4C3CF08D2E0D}"/>
              </a:ext>
            </a:extLst>
          </p:cNvPr>
          <p:cNvSpPr>
            <a:spLocks noGrp="1"/>
          </p:cNvSpPr>
          <p:nvPr>
            <p:ph type="dt" sz="half" idx="10"/>
          </p:nvPr>
        </p:nvSpPr>
        <p:spPr/>
        <p:txBody>
          <a:bodyPr/>
          <a:lstStyle/>
          <a:p>
            <a:fld id="{DF327CE2-ED04-4E24-94BE-37C8850641BD}" type="datetimeFigureOut">
              <a:rPr lang="LID4096" smtClean="0"/>
              <a:t>04/25/2019</a:t>
            </a:fld>
            <a:endParaRPr lang="LID4096"/>
          </a:p>
        </p:txBody>
      </p:sp>
      <p:sp>
        <p:nvSpPr>
          <p:cNvPr id="3" name="Footer Placeholder 2">
            <a:extLst>
              <a:ext uri="{FF2B5EF4-FFF2-40B4-BE49-F238E27FC236}">
                <a16:creationId xmlns:a16="http://schemas.microsoft.com/office/drawing/2014/main" id="{38516E44-4069-4394-A796-D1057F8A74F8}"/>
              </a:ext>
            </a:extLst>
          </p:cNvPr>
          <p:cNvSpPr>
            <a:spLocks noGrp="1"/>
          </p:cNvSpPr>
          <p:nvPr>
            <p:ph type="ftr" sz="quarter" idx="11"/>
          </p:nvPr>
        </p:nvSpPr>
        <p:spPr/>
        <p:txBody>
          <a:bodyPr/>
          <a:lstStyle/>
          <a:p>
            <a:endParaRPr lang="LID4096"/>
          </a:p>
        </p:txBody>
      </p:sp>
      <p:sp>
        <p:nvSpPr>
          <p:cNvPr id="4" name="Slide Number Placeholder 3">
            <a:extLst>
              <a:ext uri="{FF2B5EF4-FFF2-40B4-BE49-F238E27FC236}">
                <a16:creationId xmlns:a16="http://schemas.microsoft.com/office/drawing/2014/main" id="{5124F0D2-263A-4555-85D5-22DCF5FC6ACF}"/>
              </a:ext>
            </a:extLst>
          </p:cNvPr>
          <p:cNvSpPr>
            <a:spLocks noGrp="1"/>
          </p:cNvSpPr>
          <p:nvPr>
            <p:ph type="sldNum" sz="quarter" idx="12"/>
          </p:nvPr>
        </p:nvSpPr>
        <p:spPr/>
        <p:txBody>
          <a:bodyPr/>
          <a:lstStyle/>
          <a:p>
            <a:fld id="{CF90838B-8284-4417-B777-E3CFF60BD5A5}" type="slidenum">
              <a:rPr lang="LID4096" smtClean="0"/>
              <a:t>‹nr.›</a:t>
            </a:fld>
            <a:endParaRPr lang="LID4096"/>
          </a:p>
        </p:txBody>
      </p:sp>
    </p:spTree>
    <p:extLst>
      <p:ext uri="{BB962C8B-B14F-4D97-AF65-F5344CB8AC3E}">
        <p14:creationId xmlns:p14="http://schemas.microsoft.com/office/powerpoint/2010/main" val="2840892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03925-6C86-4AC5-846C-0AF3CA6316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Content Placeholder 2">
            <a:extLst>
              <a:ext uri="{FF2B5EF4-FFF2-40B4-BE49-F238E27FC236}">
                <a16:creationId xmlns:a16="http://schemas.microsoft.com/office/drawing/2014/main" id="{AA80210A-DAEB-4887-8219-AEE6298A57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ext Placeholder 3">
            <a:extLst>
              <a:ext uri="{FF2B5EF4-FFF2-40B4-BE49-F238E27FC236}">
                <a16:creationId xmlns:a16="http://schemas.microsoft.com/office/drawing/2014/main" id="{B10951E4-9092-4559-8F52-1F5BF95185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DA9B8B-B921-4D6E-B25B-C5B78D10B74B}"/>
              </a:ext>
            </a:extLst>
          </p:cNvPr>
          <p:cNvSpPr>
            <a:spLocks noGrp="1"/>
          </p:cNvSpPr>
          <p:nvPr>
            <p:ph type="dt" sz="half" idx="10"/>
          </p:nvPr>
        </p:nvSpPr>
        <p:spPr/>
        <p:txBody>
          <a:bodyPr/>
          <a:lstStyle/>
          <a:p>
            <a:fld id="{DF327CE2-ED04-4E24-94BE-37C8850641BD}" type="datetimeFigureOut">
              <a:rPr lang="LID4096" smtClean="0"/>
              <a:t>04/25/2019</a:t>
            </a:fld>
            <a:endParaRPr lang="LID4096"/>
          </a:p>
        </p:txBody>
      </p:sp>
      <p:sp>
        <p:nvSpPr>
          <p:cNvPr id="6" name="Footer Placeholder 5">
            <a:extLst>
              <a:ext uri="{FF2B5EF4-FFF2-40B4-BE49-F238E27FC236}">
                <a16:creationId xmlns:a16="http://schemas.microsoft.com/office/drawing/2014/main" id="{C73C07C6-035A-4DE5-829C-413706D9B087}"/>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CCDD8485-DE12-4ACB-A80B-A053219363EB}"/>
              </a:ext>
            </a:extLst>
          </p:cNvPr>
          <p:cNvSpPr>
            <a:spLocks noGrp="1"/>
          </p:cNvSpPr>
          <p:nvPr>
            <p:ph type="sldNum" sz="quarter" idx="12"/>
          </p:nvPr>
        </p:nvSpPr>
        <p:spPr/>
        <p:txBody>
          <a:bodyPr/>
          <a:lstStyle/>
          <a:p>
            <a:fld id="{CF90838B-8284-4417-B777-E3CFF60BD5A5}" type="slidenum">
              <a:rPr lang="LID4096" smtClean="0"/>
              <a:t>‹nr.›</a:t>
            </a:fld>
            <a:endParaRPr lang="LID4096"/>
          </a:p>
        </p:txBody>
      </p:sp>
    </p:spTree>
    <p:extLst>
      <p:ext uri="{BB962C8B-B14F-4D97-AF65-F5344CB8AC3E}">
        <p14:creationId xmlns:p14="http://schemas.microsoft.com/office/powerpoint/2010/main" val="4139337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71E85-3C04-4AAB-8A96-3F9A2261F8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Picture Placeholder 2">
            <a:extLst>
              <a:ext uri="{FF2B5EF4-FFF2-40B4-BE49-F238E27FC236}">
                <a16:creationId xmlns:a16="http://schemas.microsoft.com/office/drawing/2014/main" id="{F5A76AD9-1BCC-4C3B-838C-3B2E163DDF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ext Placeholder 3">
            <a:extLst>
              <a:ext uri="{FF2B5EF4-FFF2-40B4-BE49-F238E27FC236}">
                <a16:creationId xmlns:a16="http://schemas.microsoft.com/office/drawing/2014/main" id="{B6E6FEFD-B438-45C2-A2BF-B7BE52773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3FAA63-7854-43D0-ABA5-579DEA6A4758}"/>
              </a:ext>
            </a:extLst>
          </p:cNvPr>
          <p:cNvSpPr>
            <a:spLocks noGrp="1"/>
          </p:cNvSpPr>
          <p:nvPr>
            <p:ph type="dt" sz="half" idx="10"/>
          </p:nvPr>
        </p:nvSpPr>
        <p:spPr/>
        <p:txBody>
          <a:bodyPr/>
          <a:lstStyle/>
          <a:p>
            <a:fld id="{DF327CE2-ED04-4E24-94BE-37C8850641BD}" type="datetimeFigureOut">
              <a:rPr lang="LID4096" smtClean="0"/>
              <a:t>04/25/2019</a:t>
            </a:fld>
            <a:endParaRPr lang="LID4096"/>
          </a:p>
        </p:txBody>
      </p:sp>
      <p:sp>
        <p:nvSpPr>
          <p:cNvPr id="6" name="Footer Placeholder 5">
            <a:extLst>
              <a:ext uri="{FF2B5EF4-FFF2-40B4-BE49-F238E27FC236}">
                <a16:creationId xmlns:a16="http://schemas.microsoft.com/office/drawing/2014/main" id="{578D80BC-49D9-4C15-96E1-D168B79C0BF2}"/>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8A3962AF-E8DC-4CE4-AFC1-0205F56E6A61}"/>
              </a:ext>
            </a:extLst>
          </p:cNvPr>
          <p:cNvSpPr>
            <a:spLocks noGrp="1"/>
          </p:cNvSpPr>
          <p:nvPr>
            <p:ph type="sldNum" sz="quarter" idx="12"/>
          </p:nvPr>
        </p:nvSpPr>
        <p:spPr/>
        <p:txBody>
          <a:bodyPr/>
          <a:lstStyle/>
          <a:p>
            <a:fld id="{CF90838B-8284-4417-B777-E3CFF60BD5A5}" type="slidenum">
              <a:rPr lang="LID4096" smtClean="0"/>
              <a:t>‹nr.›</a:t>
            </a:fld>
            <a:endParaRPr lang="LID4096"/>
          </a:p>
        </p:txBody>
      </p:sp>
    </p:spTree>
    <p:extLst>
      <p:ext uri="{BB962C8B-B14F-4D97-AF65-F5344CB8AC3E}">
        <p14:creationId xmlns:p14="http://schemas.microsoft.com/office/powerpoint/2010/main" val="1070724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855582-4D80-40E3-BAF6-CA03F86B74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3744613B-12DE-459D-B085-EF468139B3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0CD777D6-0CE9-4584-8A56-6AFC6CCECA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27CE2-ED04-4E24-94BE-37C8850641BD}" type="datetimeFigureOut">
              <a:rPr lang="LID4096" smtClean="0"/>
              <a:t>04/25/2019</a:t>
            </a:fld>
            <a:endParaRPr lang="LID4096"/>
          </a:p>
        </p:txBody>
      </p:sp>
      <p:sp>
        <p:nvSpPr>
          <p:cNvPr id="5" name="Footer Placeholder 4">
            <a:extLst>
              <a:ext uri="{FF2B5EF4-FFF2-40B4-BE49-F238E27FC236}">
                <a16:creationId xmlns:a16="http://schemas.microsoft.com/office/drawing/2014/main" id="{A288B6FA-26DD-47A9-9043-3CE01179D9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Slide Number Placeholder 5">
            <a:extLst>
              <a:ext uri="{FF2B5EF4-FFF2-40B4-BE49-F238E27FC236}">
                <a16:creationId xmlns:a16="http://schemas.microsoft.com/office/drawing/2014/main" id="{9B05EF65-19CA-41FE-BE25-A6C2E6FA93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90838B-8284-4417-B777-E3CFF60BD5A5}" type="slidenum">
              <a:rPr lang="LID4096" smtClean="0"/>
              <a:t>‹nr.›</a:t>
            </a:fld>
            <a:endParaRPr lang="LID4096"/>
          </a:p>
        </p:txBody>
      </p:sp>
    </p:spTree>
    <p:extLst>
      <p:ext uri="{BB962C8B-B14F-4D97-AF65-F5344CB8AC3E}">
        <p14:creationId xmlns:p14="http://schemas.microsoft.com/office/powerpoint/2010/main" val="886277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nfomil.nl/" TargetMode="External"/><Relationship Id="rId2" Type="http://schemas.openxmlformats.org/officeDocument/2006/relationships/hyperlink" Target="https://www.rvo.nl/"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raboduurzaamvastgoed.nl/csr/app/rabobank/#/login/auth"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emf"/><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axnavigator.n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422B1-B9C9-42B5-A933-3CF661AC1C85}"/>
              </a:ext>
            </a:extLst>
          </p:cNvPr>
          <p:cNvSpPr>
            <a:spLocks noGrp="1"/>
          </p:cNvSpPr>
          <p:nvPr>
            <p:ph type="ctrTitle"/>
          </p:nvPr>
        </p:nvSpPr>
        <p:spPr/>
        <p:txBody>
          <a:bodyPr/>
          <a:lstStyle/>
          <a:p>
            <a:r>
              <a:rPr lang="nl-NL" dirty="0"/>
              <a:t>Netwerk financiële experts</a:t>
            </a:r>
            <a:endParaRPr lang="LID4096" dirty="0"/>
          </a:p>
        </p:txBody>
      </p:sp>
      <p:sp>
        <p:nvSpPr>
          <p:cNvPr id="3" name="Subtitle 2">
            <a:extLst>
              <a:ext uri="{FF2B5EF4-FFF2-40B4-BE49-F238E27FC236}">
                <a16:creationId xmlns:a16="http://schemas.microsoft.com/office/drawing/2014/main" id="{37E2059D-AFFF-4245-956E-551555AA4E09}"/>
              </a:ext>
            </a:extLst>
          </p:cNvPr>
          <p:cNvSpPr>
            <a:spLocks noGrp="1"/>
          </p:cNvSpPr>
          <p:nvPr>
            <p:ph type="subTitle" idx="1"/>
          </p:nvPr>
        </p:nvSpPr>
        <p:spPr/>
        <p:txBody>
          <a:bodyPr/>
          <a:lstStyle/>
          <a:p>
            <a:r>
              <a:rPr lang="nl-NL" dirty="0"/>
              <a:t>Volksuniversiteit, Utrecht</a:t>
            </a:r>
          </a:p>
          <a:p>
            <a:r>
              <a:rPr lang="nl-NL" dirty="0"/>
              <a:t>25 april 2019</a:t>
            </a:r>
            <a:endParaRPr lang="LID4096" dirty="0"/>
          </a:p>
        </p:txBody>
      </p:sp>
      <p:pic>
        <p:nvPicPr>
          <p:cNvPr id="4" name="Picture 3">
            <a:extLst>
              <a:ext uri="{FF2B5EF4-FFF2-40B4-BE49-F238E27FC236}">
                <a16:creationId xmlns:a16="http://schemas.microsoft.com/office/drawing/2014/main" id="{69CCEF7F-54A5-4C67-87F4-32BA14472C69}"/>
              </a:ext>
            </a:extLst>
          </p:cNvPr>
          <p:cNvPicPr>
            <a:picLocks noChangeAspect="1"/>
          </p:cNvPicPr>
          <p:nvPr/>
        </p:nvPicPr>
        <p:blipFill>
          <a:blip r:embed="rId2"/>
          <a:stretch>
            <a:fillRect/>
          </a:stretch>
        </p:blipFill>
        <p:spPr>
          <a:xfrm>
            <a:off x="3290984" y="698545"/>
            <a:ext cx="5610031" cy="1475682"/>
          </a:xfrm>
          <a:prstGeom prst="rect">
            <a:avLst/>
          </a:prstGeom>
        </p:spPr>
      </p:pic>
    </p:spTree>
    <p:extLst>
      <p:ext uri="{BB962C8B-B14F-4D97-AF65-F5344CB8AC3E}">
        <p14:creationId xmlns:p14="http://schemas.microsoft.com/office/powerpoint/2010/main" val="1974537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422B1-B9C9-42B5-A933-3CF661AC1C85}"/>
              </a:ext>
            </a:extLst>
          </p:cNvPr>
          <p:cNvSpPr>
            <a:spLocks noGrp="1"/>
          </p:cNvSpPr>
          <p:nvPr>
            <p:ph type="title"/>
          </p:nvPr>
        </p:nvSpPr>
        <p:spPr/>
        <p:txBody>
          <a:bodyPr>
            <a:noAutofit/>
          </a:bodyPr>
          <a:lstStyle/>
          <a:p>
            <a:r>
              <a:rPr lang="nl-NL" sz="4000" dirty="0"/>
              <a:t>Verduurzaming en maatschappelijk </a:t>
            </a:r>
            <a:br>
              <a:rPr lang="nl-NL" sz="4000" dirty="0"/>
            </a:br>
            <a:r>
              <a:rPr lang="nl-NL" sz="4000" dirty="0"/>
              <a:t>vastgoed: de financiële invalshoek</a:t>
            </a:r>
            <a:endParaRPr lang="LID4096" sz="4000" dirty="0"/>
          </a:p>
        </p:txBody>
      </p:sp>
      <p:sp>
        <p:nvSpPr>
          <p:cNvPr id="3" name="Subtitle 2">
            <a:extLst>
              <a:ext uri="{FF2B5EF4-FFF2-40B4-BE49-F238E27FC236}">
                <a16:creationId xmlns:a16="http://schemas.microsoft.com/office/drawing/2014/main" id="{37E2059D-AFFF-4245-956E-551555AA4E09}"/>
              </a:ext>
            </a:extLst>
          </p:cNvPr>
          <p:cNvSpPr>
            <a:spLocks noGrp="1"/>
          </p:cNvSpPr>
          <p:nvPr>
            <p:ph idx="1"/>
          </p:nvPr>
        </p:nvSpPr>
        <p:spPr/>
        <p:txBody>
          <a:bodyPr>
            <a:normAutofit fontScale="92500" lnSpcReduction="10000"/>
          </a:bodyPr>
          <a:lstStyle/>
          <a:p>
            <a:pPr marL="0" indent="0">
              <a:buNone/>
            </a:pPr>
            <a:r>
              <a:rPr lang="nl-NL" sz="2400" u="sng" dirty="0"/>
              <a:t>BENG</a:t>
            </a:r>
          </a:p>
          <a:p>
            <a:r>
              <a:rPr lang="nl-NL" sz="2400" dirty="0"/>
              <a:t>Voor alle nieuwbouw geldt dat vanaf 1 januari 2020 moeten voldoen aan de eisen voor bijna </a:t>
            </a:r>
            <a:r>
              <a:rPr lang="nl-NL" sz="2400" dirty="0" err="1"/>
              <a:t>energieneutrale</a:t>
            </a:r>
            <a:r>
              <a:rPr lang="nl-NL" sz="2400" dirty="0"/>
              <a:t> gebouwen (BENG).</a:t>
            </a:r>
          </a:p>
          <a:p>
            <a:r>
              <a:rPr lang="nl-NL" sz="2400" dirty="0"/>
              <a:t>Voor nieuwe overheidsgebouwen geldt dat al vanaf 1 januari 2019 moet worden voldoen aan de BENG-eisen. De overheid vervult namelijk een voorbeeldrol.</a:t>
            </a:r>
          </a:p>
          <a:p>
            <a:r>
              <a:rPr lang="nl-NL" sz="2400" dirty="0"/>
              <a:t>In BENG wordt de energieprestatie aan de hand van drie eisen vastgesteld:</a:t>
            </a:r>
          </a:p>
          <a:p>
            <a:pPr lvl="1"/>
            <a:r>
              <a:rPr lang="nl-NL" dirty="0"/>
              <a:t>De maximale energiebehoefte, in kWh per m² gebruiksoppervlak per jaar</a:t>
            </a:r>
          </a:p>
          <a:p>
            <a:pPr lvl="1"/>
            <a:r>
              <a:rPr lang="nl-NL" dirty="0"/>
              <a:t>Het maximale primair fossiel energiegebruik, in kWh per m² gebruiksoppervlak per jaar</a:t>
            </a:r>
          </a:p>
          <a:p>
            <a:pPr lvl="1"/>
            <a:r>
              <a:rPr lang="nl-NL" dirty="0"/>
              <a:t>Het minimale aandeel hernieuwbare energie in procenten</a:t>
            </a:r>
          </a:p>
          <a:p>
            <a:r>
              <a:rPr lang="nl-NL" sz="2400" dirty="0"/>
              <a:t>Betere isolatie en betere luchtdichtheid zijn consequenties van de eisen. Hierdoor wordt het realiseren van een gezond binnenklimaat in hogere mate afhankelijk van de voorzieningen voor de luchtverversing in de gebouwen. </a:t>
            </a:r>
            <a:endParaRPr lang="nl-NL" sz="2000" dirty="0"/>
          </a:p>
        </p:txBody>
      </p:sp>
      <p:pic>
        <p:nvPicPr>
          <p:cNvPr id="4" name="Picture 3">
            <a:extLst>
              <a:ext uri="{FF2B5EF4-FFF2-40B4-BE49-F238E27FC236}">
                <a16:creationId xmlns:a16="http://schemas.microsoft.com/office/drawing/2014/main" id="{69CCEF7F-54A5-4C67-87F4-32BA14472C69}"/>
              </a:ext>
            </a:extLst>
          </p:cNvPr>
          <p:cNvPicPr>
            <a:picLocks noChangeAspect="1"/>
          </p:cNvPicPr>
          <p:nvPr/>
        </p:nvPicPr>
        <p:blipFill>
          <a:blip r:embed="rId2"/>
          <a:stretch>
            <a:fillRect/>
          </a:stretch>
        </p:blipFill>
        <p:spPr>
          <a:xfrm>
            <a:off x="8100914" y="251335"/>
            <a:ext cx="3818943" cy="1004548"/>
          </a:xfrm>
          <a:prstGeom prst="rect">
            <a:avLst/>
          </a:prstGeom>
        </p:spPr>
      </p:pic>
    </p:spTree>
    <p:extLst>
      <p:ext uri="{BB962C8B-B14F-4D97-AF65-F5344CB8AC3E}">
        <p14:creationId xmlns:p14="http://schemas.microsoft.com/office/powerpoint/2010/main" val="311954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422B1-B9C9-42B5-A933-3CF661AC1C85}"/>
              </a:ext>
            </a:extLst>
          </p:cNvPr>
          <p:cNvSpPr>
            <a:spLocks noGrp="1"/>
          </p:cNvSpPr>
          <p:nvPr>
            <p:ph type="title"/>
          </p:nvPr>
        </p:nvSpPr>
        <p:spPr/>
        <p:txBody>
          <a:bodyPr>
            <a:noAutofit/>
          </a:bodyPr>
          <a:lstStyle/>
          <a:p>
            <a:r>
              <a:rPr lang="nl-NL" sz="4000" dirty="0"/>
              <a:t>Verduurzaming en maatschappelijk </a:t>
            </a:r>
            <a:br>
              <a:rPr lang="nl-NL" sz="4000" dirty="0"/>
            </a:br>
            <a:r>
              <a:rPr lang="nl-NL" sz="4000" dirty="0"/>
              <a:t>vastgoed: de financiële invalshoek</a:t>
            </a:r>
            <a:endParaRPr lang="LID4096" sz="4000" dirty="0"/>
          </a:p>
        </p:txBody>
      </p:sp>
      <p:sp>
        <p:nvSpPr>
          <p:cNvPr id="3" name="Subtitle 2">
            <a:extLst>
              <a:ext uri="{FF2B5EF4-FFF2-40B4-BE49-F238E27FC236}">
                <a16:creationId xmlns:a16="http://schemas.microsoft.com/office/drawing/2014/main" id="{37E2059D-AFFF-4245-956E-551555AA4E09}"/>
              </a:ext>
            </a:extLst>
          </p:cNvPr>
          <p:cNvSpPr>
            <a:spLocks noGrp="1"/>
          </p:cNvSpPr>
          <p:nvPr>
            <p:ph idx="1"/>
          </p:nvPr>
        </p:nvSpPr>
        <p:spPr/>
        <p:txBody>
          <a:bodyPr>
            <a:normAutofit/>
          </a:bodyPr>
          <a:lstStyle/>
          <a:p>
            <a:pPr marL="0" indent="0">
              <a:buNone/>
            </a:pPr>
            <a:r>
              <a:rPr lang="nl-NL" sz="2200" u="sng" dirty="0"/>
              <a:t>Bronnen over verduurzaming</a:t>
            </a:r>
          </a:p>
          <a:p>
            <a:pPr marL="457200" indent="-457200">
              <a:buFont typeface="+mj-lt"/>
              <a:buAutoNum type="arabicPeriod"/>
            </a:pPr>
            <a:r>
              <a:rPr lang="en-GB" sz="2200" dirty="0"/>
              <a:t>Op RVO </a:t>
            </a:r>
            <a:r>
              <a:rPr lang="en-GB" sz="2200" dirty="0" err="1"/>
              <a:t>staat</a:t>
            </a:r>
            <a:r>
              <a:rPr lang="en-GB" sz="2200" dirty="0"/>
              <a:t> </a:t>
            </a:r>
            <a:r>
              <a:rPr lang="en-GB" sz="2200" dirty="0" err="1"/>
              <a:t>veel</a:t>
            </a:r>
            <a:r>
              <a:rPr lang="en-GB" sz="2200" dirty="0"/>
              <a:t> informatie, </a:t>
            </a:r>
            <a:r>
              <a:rPr lang="en-GB" sz="2200" dirty="0" err="1"/>
              <a:t>zoals</a:t>
            </a:r>
            <a:r>
              <a:rPr lang="en-GB" sz="2200" dirty="0"/>
              <a:t> over het </a:t>
            </a:r>
            <a:r>
              <a:rPr lang="en-GB" sz="2200" dirty="0" err="1"/>
              <a:t>Activiteitenbeslui</a:t>
            </a:r>
            <a:r>
              <a:rPr lang="en-GB" sz="2200" dirty="0"/>
              <a:t>, de </a:t>
            </a:r>
            <a:r>
              <a:rPr lang="en-GB" sz="2200" dirty="0" err="1"/>
              <a:t>Energiebesparingsverkenner</a:t>
            </a:r>
            <a:r>
              <a:rPr lang="en-GB" sz="2200" dirty="0"/>
              <a:t> en de </a:t>
            </a:r>
            <a:r>
              <a:rPr lang="en-GB" sz="2200" dirty="0" err="1"/>
              <a:t>Energieslag</a:t>
            </a:r>
            <a:r>
              <a:rPr lang="en-GB" sz="2200" dirty="0"/>
              <a:t>. </a:t>
            </a:r>
            <a:r>
              <a:rPr lang="en-GB" sz="2200" dirty="0">
                <a:solidFill>
                  <a:schemeClr val="accent1"/>
                </a:solidFill>
                <a:hlinkClick r:id="rId2"/>
              </a:rPr>
              <a:t>https://www.rvo.nl/</a:t>
            </a:r>
            <a:r>
              <a:rPr lang="en-GB" sz="2200" dirty="0">
                <a:solidFill>
                  <a:schemeClr val="accent1"/>
                </a:solidFill>
              </a:rPr>
              <a:t> </a:t>
            </a:r>
          </a:p>
          <a:p>
            <a:pPr marL="457200" indent="-457200">
              <a:buFont typeface="+mj-lt"/>
              <a:buAutoNum type="arabicPeriod"/>
            </a:pPr>
            <a:r>
              <a:rPr lang="en-GB" sz="2200" dirty="0"/>
              <a:t>Kenniscentrum </a:t>
            </a:r>
            <a:r>
              <a:rPr lang="en-GB" sz="2200" dirty="0" err="1"/>
              <a:t>Infomil</a:t>
            </a:r>
            <a:r>
              <a:rPr lang="en-GB" sz="2200" dirty="0"/>
              <a:t> van het </a:t>
            </a:r>
            <a:r>
              <a:rPr lang="en-GB" sz="2200" dirty="0" err="1"/>
              <a:t>Ministerie</a:t>
            </a:r>
            <a:r>
              <a:rPr lang="en-GB" sz="2200" dirty="0"/>
              <a:t> van I&amp;W bidet ook </a:t>
            </a:r>
            <a:r>
              <a:rPr lang="en-GB" sz="2200" dirty="0" err="1"/>
              <a:t>veel</a:t>
            </a:r>
            <a:r>
              <a:rPr lang="en-GB" sz="2200" dirty="0"/>
              <a:t> informatie, </a:t>
            </a:r>
            <a:r>
              <a:rPr lang="en-GB" sz="2200" dirty="0" err="1"/>
              <a:t>zoals</a:t>
            </a:r>
            <a:r>
              <a:rPr lang="en-GB" sz="2200" dirty="0"/>
              <a:t> de </a:t>
            </a:r>
            <a:r>
              <a:rPr lang="en-GB" sz="2200" dirty="0" err="1"/>
              <a:t>Erkende</a:t>
            </a:r>
            <a:r>
              <a:rPr lang="en-GB" sz="2200" dirty="0"/>
              <a:t> </a:t>
            </a:r>
            <a:r>
              <a:rPr lang="en-GB" sz="2200" dirty="0" err="1"/>
              <a:t>Maatregelen</a:t>
            </a:r>
            <a:r>
              <a:rPr lang="en-GB" sz="2200" dirty="0"/>
              <a:t>. </a:t>
            </a:r>
            <a:r>
              <a:rPr lang="en-GB" sz="2200" dirty="0">
                <a:hlinkClick r:id="rId3"/>
              </a:rPr>
              <a:t>https://www.infomil.nl/</a:t>
            </a:r>
            <a:r>
              <a:rPr lang="en-GB" sz="2200" dirty="0"/>
              <a:t> </a:t>
            </a:r>
          </a:p>
          <a:p>
            <a:pPr marL="457200" indent="-457200">
              <a:buFont typeface="+mj-lt"/>
              <a:buAutoNum type="arabicPeriod"/>
            </a:pPr>
            <a:r>
              <a:rPr lang="nl-NL" sz="2200" dirty="0"/>
              <a:t>Rabo Duurzaam Vastgoed is een interessante tool met praktische energiebesparingsmogelijkheden. Met inlog… </a:t>
            </a:r>
            <a:r>
              <a:rPr lang="nl-NL" sz="2200" dirty="0">
                <a:hlinkClick r:id="rId4"/>
              </a:rPr>
              <a:t>https://raboduurzaamvastgoed.nl/csr/app/rabobank/#/login/auth</a:t>
            </a:r>
            <a:r>
              <a:rPr lang="nl-NL" sz="2200" dirty="0"/>
              <a:t> </a:t>
            </a:r>
          </a:p>
          <a:p>
            <a:pPr marL="457200" indent="-457200">
              <a:buFont typeface="+mj-lt"/>
              <a:buAutoNum type="arabicPeriod"/>
            </a:pPr>
            <a:r>
              <a:rPr lang="nl-NL" sz="2200" dirty="0"/>
              <a:t>…</a:t>
            </a:r>
          </a:p>
        </p:txBody>
      </p:sp>
      <p:pic>
        <p:nvPicPr>
          <p:cNvPr id="4" name="Picture 3">
            <a:extLst>
              <a:ext uri="{FF2B5EF4-FFF2-40B4-BE49-F238E27FC236}">
                <a16:creationId xmlns:a16="http://schemas.microsoft.com/office/drawing/2014/main" id="{69CCEF7F-54A5-4C67-87F4-32BA14472C69}"/>
              </a:ext>
            </a:extLst>
          </p:cNvPr>
          <p:cNvPicPr>
            <a:picLocks noChangeAspect="1"/>
          </p:cNvPicPr>
          <p:nvPr/>
        </p:nvPicPr>
        <p:blipFill>
          <a:blip r:embed="rId5"/>
          <a:stretch>
            <a:fillRect/>
          </a:stretch>
        </p:blipFill>
        <p:spPr>
          <a:xfrm>
            <a:off x="8100914" y="251335"/>
            <a:ext cx="3818943" cy="1004548"/>
          </a:xfrm>
          <a:prstGeom prst="rect">
            <a:avLst/>
          </a:prstGeom>
        </p:spPr>
      </p:pic>
    </p:spTree>
    <p:extLst>
      <p:ext uri="{BB962C8B-B14F-4D97-AF65-F5344CB8AC3E}">
        <p14:creationId xmlns:p14="http://schemas.microsoft.com/office/powerpoint/2010/main" val="892029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422B1-B9C9-42B5-A933-3CF661AC1C85}"/>
              </a:ext>
            </a:extLst>
          </p:cNvPr>
          <p:cNvSpPr>
            <a:spLocks noGrp="1"/>
          </p:cNvSpPr>
          <p:nvPr>
            <p:ph type="title"/>
          </p:nvPr>
        </p:nvSpPr>
        <p:spPr/>
        <p:txBody>
          <a:bodyPr>
            <a:noAutofit/>
          </a:bodyPr>
          <a:lstStyle/>
          <a:p>
            <a:r>
              <a:rPr lang="nl-NL" sz="4000" dirty="0"/>
              <a:t>Verduurzaming en maatschappelijk </a:t>
            </a:r>
            <a:br>
              <a:rPr lang="nl-NL" sz="4000" dirty="0"/>
            </a:br>
            <a:r>
              <a:rPr lang="nl-NL" sz="4000" dirty="0"/>
              <a:t>vastgoed: de financiële invalshoek</a:t>
            </a:r>
            <a:endParaRPr lang="LID4096" sz="4000" dirty="0"/>
          </a:p>
        </p:txBody>
      </p:sp>
      <p:sp>
        <p:nvSpPr>
          <p:cNvPr id="3" name="Subtitle 2">
            <a:extLst>
              <a:ext uri="{FF2B5EF4-FFF2-40B4-BE49-F238E27FC236}">
                <a16:creationId xmlns:a16="http://schemas.microsoft.com/office/drawing/2014/main" id="{37E2059D-AFFF-4245-956E-551555AA4E09}"/>
              </a:ext>
            </a:extLst>
          </p:cNvPr>
          <p:cNvSpPr>
            <a:spLocks noGrp="1"/>
          </p:cNvSpPr>
          <p:nvPr>
            <p:ph idx="1"/>
          </p:nvPr>
        </p:nvSpPr>
        <p:spPr/>
        <p:txBody>
          <a:bodyPr>
            <a:normAutofit/>
          </a:bodyPr>
          <a:lstStyle/>
          <a:p>
            <a:pPr marL="0" indent="0">
              <a:buNone/>
            </a:pPr>
            <a:r>
              <a:rPr lang="nl-NL" sz="2400" u="sng" dirty="0"/>
              <a:t>Eenvoudig stappenplan verduurzaming</a:t>
            </a:r>
          </a:p>
          <a:p>
            <a:pPr marL="457200" indent="-457200">
              <a:buFont typeface="+mj-lt"/>
              <a:buAutoNum type="arabicPeriod"/>
            </a:pPr>
            <a:r>
              <a:rPr lang="nl-NL" sz="2400" dirty="0"/>
              <a:t>Stel een ambitieuze verduurzamings-doelstelling vast als gemeente.</a:t>
            </a:r>
          </a:p>
          <a:p>
            <a:pPr marL="457200" indent="-457200">
              <a:buFont typeface="+mj-lt"/>
              <a:buAutoNum type="arabicPeriod"/>
            </a:pPr>
            <a:r>
              <a:rPr lang="nl-NL" sz="2400" dirty="0"/>
              <a:t>Stel vast welke maatregelen per pand aan de orde zijn.</a:t>
            </a:r>
          </a:p>
          <a:p>
            <a:pPr marL="457200" indent="-457200">
              <a:buFont typeface="+mj-lt"/>
              <a:buAutoNum type="arabicPeriod"/>
            </a:pPr>
            <a:r>
              <a:rPr lang="nl-NL" sz="2400" dirty="0"/>
              <a:t>Financier de duurzaamheidsoperatie en voer het uit.</a:t>
            </a:r>
          </a:p>
          <a:p>
            <a:endParaRPr lang="nl-NL" sz="2400" dirty="0"/>
          </a:p>
        </p:txBody>
      </p:sp>
      <p:pic>
        <p:nvPicPr>
          <p:cNvPr id="4" name="Picture 3">
            <a:extLst>
              <a:ext uri="{FF2B5EF4-FFF2-40B4-BE49-F238E27FC236}">
                <a16:creationId xmlns:a16="http://schemas.microsoft.com/office/drawing/2014/main" id="{69CCEF7F-54A5-4C67-87F4-32BA14472C69}"/>
              </a:ext>
            </a:extLst>
          </p:cNvPr>
          <p:cNvPicPr>
            <a:picLocks noChangeAspect="1"/>
          </p:cNvPicPr>
          <p:nvPr/>
        </p:nvPicPr>
        <p:blipFill>
          <a:blip r:embed="rId2"/>
          <a:stretch>
            <a:fillRect/>
          </a:stretch>
        </p:blipFill>
        <p:spPr>
          <a:xfrm>
            <a:off x="8100914" y="251335"/>
            <a:ext cx="3818943" cy="1004548"/>
          </a:xfrm>
          <a:prstGeom prst="rect">
            <a:avLst/>
          </a:prstGeom>
        </p:spPr>
      </p:pic>
    </p:spTree>
    <p:extLst>
      <p:ext uri="{BB962C8B-B14F-4D97-AF65-F5344CB8AC3E}">
        <p14:creationId xmlns:p14="http://schemas.microsoft.com/office/powerpoint/2010/main" val="2240268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422B1-B9C9-42B5-A933-3CF661AC1C85}"/>
              </a:ext>
            </a:extLst>
          </p:cNvPr>
          <p:cNvSpPr>
            <a:spLocks noGrp="1"/>
          </p:cNvSpPr>
          <p:nvPr>
            <p:ph type="title"/>
          </p:nvPr>
        </p:nvSpPr>
        <p:spPr/>
        <p:txBody>
          <a:bodyPr>
            <a:noAutofit/>
          </a:bodyPr>
          <a:lstStyle/>
          <a:p>
            <a:r>
              <a:rPr lang="nl-NL" sz="4000" dirty="0"/>
              <a:t>Verduurzaming en maatschappelijk </a:t>
            </a:r>
            <a:br>
              <a:rPr lang="nl-NL" sz="4000" dirty="0"/>
            </a:br>
            <a:r>
              <a:rPr lang="nl-NL" sz="4000" dirty="0"/>
              <a:t>vastgoed: de financiële invalshoek</a:t>
            </a:r>
            <a:endParaRPr lang="LID4096" sz="4000" dirty="0"/>
          </a:p>
        </p:txBody>
      </p:sp>
      <p:sp>
        <p:nvSpPr>
          <p:cNvPr id="3" name="Subtitle 2">
            <a:extLst>
              <a:ext uri="{FF2B5EF4-FFF2-40B4-BE49-F238E27FC236}">
                <a16:creationId xmlns:a16="http://schemas.microsoft.com/office/drawing/2014/main" id="{37E2059D-AFFF-4245-956E-551555AA4E09}"/>
              </a:ext>
            </a:extLst>
          </p:cNvPr>
          <p:cNvSpPr>
            <a:spLocks noGrp="1"/>
          </p:cNvSpPr>
          <p:nvPr>
            <p:ph idx="1"/>
          </p:nvPr>
        </p:nvSpPr>
        <p:spPr/>
        <p:txBody>
          <a:bodyPr>
            <a:normAutofit/>
          </a:bodyPr>
          <a:lstStyle/>
          <a:p>
            <a:pPr marL="457200" indent="-457200">
              <a:buFont typeface="+mj-lt"/>
              <a:buAutoNum type="arabicPeriod"/>
            </a:pPr>
            <a:r>
              <a:rPr lang="nl-NL" sz="2400" u="sng" dirty="0"/>
              <a:t>Stel een ambitieuze verduurzamings-doelstelling vast als gemeente</a:t>
            </a:r>
          </a:p>
          <a:p>
            <a:pPr marL="457200" indent="-457200">
              <a:buFont typeface="+mj-lt"/>
              <a:buAutoNum type="arabicPeriod"/>
            </a:pPr>
            <a:endParaRPr lang="nl-NL" sz="2400" dirty="0"/>
          </a:p>
          <a:p>
            <a:r>
              <a:rPr lang="nl-NL" sz="2400" dirty="0"/>
              <a:t>Onderzoek coalitieakkoorden 2018:</a:t>
            </a:r>
          </a:p>
          <a:p>
            <a:r>
              <a:rPr lang="nl-NL" sz="2400" dirty="0"/>
              <a:t>Van de </a:t>
            </a:r>
            <a:r>
              <a:rPr lang="nl-NL" sz="2400" b="1" dirty="0"/>
              <a:t>100</a:t>
            </a:r>
            <a:r>
              <a:rPr lang="nl-NL" sz="2400" dirty="0"/>
              <a:t> gemeenten spreken er </a:t>
            </a:r>
            <a:r>
              <a:rPr lang="nl-NL" sz="2400" b="1" dirty="0"/>
              <a:t>43</a:t>
            </a:r>
            <a:r>
              <a:rPr lang="nl-NL" sz="2400" dirty="0"/>
              <a:t> van verduurzaming van het eigen vastgoed, zonder het woord ‘volledig’, of zonder enige andere specificatie. Wel spreken deze gemeenten vaak in termen van ‘het goede voorbeeld geven’.</a:t>
            </a:r>
          </a:p>
          <a:p>
            <a:r>
              <a:rPr lang="nl-NL" sz="2400" dirty="0"/>
              <a:t>In </a:t>
            </a:r>
            <a:r>
              <a:rPr lang="nl-NL" sz="2400" b="1" dirty="0"/>
              <a:t>9</a:t>
            </a:r>
            <a:r>
              <a:rPr lang="nl-NL" sz="2400" dirty="0"/>
              <a:t> van de honderd onderzochte akkoorden wordt een concreet kader gegeven voor verduurzaming van het vastgoed. </a:t>
            </a:r>
          </a:p>
          <a:p>
            <a:r>
              <a:rPr lang="nl-NL" sz="2400" dirty="0"/>
              <a:t>De resterende </a:t>
            </a:r>
            <a:r>
              <a:rPr lang="nl-NL" sz="2400" b="1" dirty="0"/>
              <a:t>48</a:t>
            </a:r>
            <a:r>
              <a:rPr lang="nl-NL" sz="2400" dirty="0"/>
              <a:t> gemeenten reppen niet over verduurzaming van het eigen vastgoed.</a:t>
            </a:r>
          </a:p>
          <a:p>
            <a:endParaRPr lang="nl-NL" sz="2400" dirty="0"/>
          </a:p>
          <a:p>
            <a:endParaRPr lang="nl-NL" sz="2400" dirty="0"/>
          </a:p>
        </p:txBody>
      </p:sp>
      <p:pic>
        <p:nvPicPr>
          <p:cNvPr id="4" name="Picture 3">
            <a:extLst>
              <a:ext uri="{FF2B5EF4-FFF2-40B4-BE49-F238E27FC236}">
                <a16:creationId xmlns:a16="http://schemas.microsoft.com/office/drawing/2014/main" id="{69CCEF7F-54A5-4C67-87F4-32BA14472C69}"/>
              </a:ext>
            </a:extLst>
          </p:cNvPr>
          <p:cNvPicPr>
            <a:picLocks noChangeAspect="1"/>
          </p:cNvPicPr>
          <p:nvPr/>
        </p:nvPicPr>
        <p:blipFill>
          <a:blip r:embed="rId2"/>
          <a:stretch>
            <a:fillRect/>
          </a:stretch>
        </p:blipFill>
        <p:spPr>
          <a:xfrm>
            <a:off x="8100914" y="251335"/>
            <a:ext cx="3818943" cy="1004548"/>
          </a:xfrm>
          <a:prstGeom prst="rect">
            <a:avLst/>
          </a:prstGeom>
        </p:spPr>
      </p:pic>
    </p:spTree>
    <p:extLst>
      <p:ext uri="{BB962C8B-B14F-4D97-AF65-F5344CB8AC3E}">
        <p14:creationId xmlns:p14="http://schemas.microsoft.com/office/powerpoint/2010/main" val="1703006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422B1-B9C9-42B5-A933-3CF661AC1C85}"/>
              </a:ext>
            </a:extLst>
          </p:cNvPr>
          <p:cNvSpPr>
            <a:spLocks noGrp="1"/>
          </p:cNvSpPr>
          <p:nvPr>
            <p:ph type="title"/>
          </p:nvPr>
        </p:nvSpPr>
        <p:spPr/>
        <p:txBody>
          <a:bodyPr>
            <a:noAutofit/>
          </a:bodyPr>
          <a:lstStyle/>
          <a:p>
            <a:r>
              <a:rPr lang="nl-NL" sz="4000" dirty="0"/>
              <a:t>Verduurzaming en maatschappelijk </a:t>
            </a:r>
            <a:br>
              <a:rPr lang="nl-NL" sz="4000" dirty="0"/>
            </a:br>
            <a:r>
              <a:rPr lang="nl-NL" sz="4000" dirty="0"/>
              <a:t>vastgoed: de financiële invalshoek</a:t>
            </a:r>
            <a:endParaRPr lang="LID4096" sz="4000" dirty="0"/>
          </a:p>
        </p:txBody>
      </p:sp>
      <p:sp>
        <p:nvSpPr>
          <p:cNvPr id="3" name="Subtitle 2">
            <a:extLst>
              <a:ext uri="{FF2B5EF4-FFF2-40B4-BE49-F238E27FC236}">
                <a16:creationId xmlns:a16="http://schemas.microsoft.com/office/drawing/2014/main" id="{37E2059D-AFFF-4245-956E-551555AA4E09}"/>
              </a:ext>
            </a:extLst>
          </p:cNvPr>
          <p:cNvSpPr>
            <a:spLocks noGrp="1"/>
          </p:cNvSpPr>
          <p:nvPr>
            <p:ph idx="1"/>
          </p:nvPr>
        </p:nvSpPr>
        <p:spPr/>
        <p:txBody>
          <a:bodyPr>
            <a:normAutofit/>
          </a:bodyPr>
          <a:lstStyle/>
          <a:p>
            <a:pPr marL="457200" indent="-457200">
              <a:buFont typeface="+mj-lt"/>
              <a:buAutoNum type="arabicPeriod" startAt="2"/>
            </a:pPr>
            <a:r>
              <a:rPr lang="nl-NL" sz="2400" u="sng" dirty="0"/>
              <a:t>Stel vast welke maatregelen voor welk pand aan de orde zijn</a:t>
            </a:r>
          </a:p>
          <a:p>
            <a:pPr marL="457200" indent="-457200">
              <a:buFont typeface="+mj-lt"/>
              <a:buAutoNum type="arabicPeriod" startAt="2"/>
            </a:pPr>
            <a:endParaRPr lang="nl-NL" sz="2400" dirty="0"/>
          </a:p>
          <a:p>
            <a:r>
              <a:rPr lang="nl-NL" sz="2400" dirty="0"/>
              <a:t>Voorbeeld: opdracht uitgevoerd bij een behoorlijk grote gemeente – verduurzamingsmogelijkheden voor de gehele portefeuille, inclusief investeringen, financiële baten en milieubesparing</a:t>
            </a:r>
          </a:p>
          <a:p>
            <a:endParaRPr lang="nl-NL" sz="2400" dirty="0"/>
          </a:p>
          <a:p>
            <a:r>
              <a:rPr lang="nl-NL" sz="2400" dirty="0"/>
              <a:t>Investering gemiddeld € 100.000 per pand</a:t>
            </a:r>
          </a:p>
          <a:p>
            <a:r>
              <a:rPr lang="nl-NL" sz="2400" dirty="0"/>
              <a:t>Investering gemiddeld € 12 miljoen per jaar </a:t>
            </a:r>
          </a:p>
          <a:p>
            <a:r>
              <a:rPr lang="nl-NL" sz="2400" dirty="0"/>
              <a:t>Investering € 225 per inwoner</a:t>
            </a:r>
          </a:p>
          <a:p>
            <a:endParaRPr lang="nl-NL" sz="2400" dirty="0"/>
          </a:p>
        </p:txBody>
      </p:sp>
      <p:pic>
        <p:nvPicPr>
          <p:cNvPr id="4" name="Picture 3">
            <a:extLst>
              <a:ext uri="{FF2B5EF4-FFF2-40B4-BE49-F238E27FC236}">
                <a16:creationId xmlns:a16="http://schemas.microsoft.com/office/drawing/2014/main" id="{69CCEF7F-54A5-4C67-87F4-32BA14472C69}"/>
              </a:ext>
            </a:extLst>
          </p:cNvPr>
          <p:cNvPicPr>
            <a:picLocks noChangeAspect="1"/>
          </p:cNvPicPr>
          <p:nvPr/>
        </p:nvPicPr>
        <p:blipFill>
          <a:blip r:embed="rId2"/>
          <a:stretch>
            <a:fillRect/>
          </a:stretch>
        </p:blipFill>
        <p:spPr>
          <a:xfrm>
            <a:off x="8100914" y="251335"/>
            <a:ext cx="3818943" cy="1004548"/>
          </a:xfrm>
          <a:prstGeom prst="rect">
            <a:avLst/>
          </a:prstGeom>
        </p:spPr>
      </p:pic>
    </p:spTree>
    <p:extLst>
      <p:ext uri="{BB962C8B-B14F-4D97-AF65-F5344CB8AC3E}">
        <p14:creationId xmlns:p14="http://schemas.microsoft.com/office/powerpoint/2010/main" val="3118290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C3FBF-2C81-4D2B-AEC8-85544D0C32E4}"/>
              </a:ext>
            </a:extLst>
          </p:cNvPr>
          <p:cNvSpPr>
            <a:spLocks noGrp="1"/>
          </p:cNvSpPr>
          <p:nvPr>
            <p:ph type="title"/>
          </p:nvPr>
        </p:nvSpPr>
        <p:spPr>
          <a:xfrm>
            <a:off x="838201" y="365125"/>
            <a:ext cx="7109242" cy="1325563"/>
          </a:xfrm>
        </p:spPr>
        <p:txBody>
          <a:bodyPr>
            <a:noAutofit/>
          </a:bodyPr>
          <a:lstStyle/>
          <a:p>
            <a:r>
              <a:rPr lang="nl-NL" sz="3600" dirty="0"/>
              <a:t>Overzichten duurzaamheidsingrepen op </a:t>
            </a:r>
            <a:r>
              <a:rPr lang="nl-NL" sz="3600" i="1" dirty="0"/>
              <a:t>portefeuilleniveau</a:t>
            </a:r>
          </a:p>
        </p:txBody>
      </p:sp>
      <p:graphicFrame>
        <p:nvGraphicFramePr>
          <p:cNvPr id="14" name="Chart 13">
            <a:extLst>
              <a:ext uri="{FF2B5EF4-FFF2-40B4-BE49-F238E27FC236}">
                <a16:creationId xmlns:a16="http://schemas.microsoft.com/office/drawing/2014/main" id="{00000000-0008-0000-0100-000005000000}"/>
              </a:ext>
            </a:extLst>
          </p:cNvPr>
          <p:cNvGraphicFramePr>
            <a:graphicFrameLocks/>
          </p:cNvGraphicFramePr>
          <p:nvPr>
            <p:extLst/>
          </p:nvPr>
        </p:nvGraphicFramePr>
        <p:xfrm>
          <a:off x="204921" y="1766087"/>
          <a:ext cx="3843342" cy="20157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00000000-0008-0000-0100-000009000000}"/>
              </a:ext>
            </a:extLst>
          </p:cNvPr>
          <p:cNvGraphicFramePr>
            <a:graphicFrameLocks/>
          </p:cNvGraphicFramePr>
          <p:nvPr>
            <p:extLst/>
          </p:nvPr>
        </p:nvGraphicFramePr>
        <p:xfrm>
          <a:off x="4112732" y="1766087"/>
          <a:ext cx="4505622" cy="27535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title="CO2 uitstoot">
            <a:extLst>
              <a:ext uri="{FF2B5EF4-FFF2-40B4-BE49-F238E27FC236}">
                <a16:creationId xmlns:a16="http://schemas.microsoft.com/office/drawing/2014/main" id="{00000000-0008-0000-0100-000004000000}"/>
              </a:ext>
            </a:extLst>
          </p:cNvPr>
          <p:cNvGraphicFramePr>
            <a:graphicFrameLocks/>
          </p:cNvGraphicFramePr>
          <p:nvPr>
            <p:extLst/>
          </p:nvPr>
        </p:nvGraphicFramePr>
        <p:xfrm>
          <a:off x="8490446" y="1766087"/>
          <a:ext cx="3733583" cy="2557605"/>
        </p:xfrm>
        <a:graphic>
          <a:graphicData uri="http://schemas.openxmlformats.org/drawingml/2006/chart">
            <c:chart xmlns:c="http://schemas.openxmlformats.org/drawingml/2006/chart" xmlns:r="http://schemas.openxmlformats.org/officeDocument/2006/relationships" r:id="rId4"/>
          </a:graphicData>
        </a:graphic>
      </p:graphicFrame>
      <p:pic>
        <p:nvPicPr>
          <p:cNvPr id="19" name="Picture 18">
            <a:extLst>
              <a:ext uri="{FF2B5EF4-FFF2-40B4-BE49-F238E27FC236}">
                <a16:creationId xmlns:a16="http://schemas.microsoft.com/office/drawing/2014/main" id="{685E5325-FB65-433A-A05C-77199F3ADDB4}"/>
              </a:ext>
            </a:extLst>
          </p:cNvPr>
          <p:cNvPicPr>
            <a:picLocks noChangeAspect="1"/>
          </p:cNvPicPr>
          <p:nvPr/>
        </p:nvPicPr>
        <p:blipFill rotWithShape="1">
          <a:blip r:embed="rId5"/>
          <a:srcRect r="8137"/>
          <a:stretch/>
        </p:blipFill>
        <p:spPr>
          <a:xfrm>
            <a:off x="210602" y="5041513"/>
            <a:ext cx="11770795" cy="1223434"/>
          </a:xfrm>
          <a:prstGeom prst="rect">
            <a:avLst/>
          </a:prstGeom>
          <a:ln w="28575">
            <a:solidFill>
              <a:schemeClr val="bg1">
                <a:lumMod val="50000"/>
              </a:schemeClr>
            </a:solidFill>
          </a:ln>
        </p:spPr>
      </p:pic>
      <p:pic>
        <p:nvPicPr>
          <p:cNvPr id="20" name="Picture 19">
            <a:extLst>
              <a:ext uri="{FF2B5EF4-FFF2-40B4-BE49-F238E27FC236}">
                <a16:creationId xmlns:a16="http://schemas.microsoft.com/office/drawing/2014/main" id="{B79A7120-72D1-4D8B-8F2B-716F51932548}"/>
              </a:ext>
            </a:extLst>
          </p:cNvPr>
          <p:cNvPicPr>
            <a:picLocks noChangeAspect="1"/>
          </p:cNvPicPr>
          <p:nvPr/>
        </p:nvPicPr>
        <p:blipFill>
          <a:blip r:embed="rId6"/>
          <a:stretch>
            <a:fillRect/>
          </a:stretch>
        </p:blipFill>
        <p:spPr>
          <a:xfrm>
            <a:off x="8100914" y="251335"/>
            <a:ext cx="3818943" cy="1004548"/>
          </a:xfrm>
          <a:prstGeom prst="rect">
            <a:avLst/>
          </a:prstGeom>
        </p:spPr>
      </p:pic>
    </p:spTree>
    <p:extLst>
      <p:ext uri="{BB962C8B-B14F-4D97-AF65-F5344CB8AC3E}">
        <p14:creationId xmlns:p14="http://schemas.microsoft.com/office/powerpoint/2010/main" val="3521176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C367-B041-404D-BD0E-525447DB7184}"/>
              </a:ext>
            </a:extLst>
          </p:cNvPr>
          <p:cNvSpPr>
            <a:spLocks noGrp="1"/>
          </p:cNvSpPr>
          <p:nvPr>
            <p:ph type="title"/>
          </p:nvPr>
        </p:nvSpPr>
        <p:spPr>
          <a:xfrm>
            <a:off x="838200" y="365125"/>
            <a:ext cx="10515600" cy="1325563"/>
          </a:xfrm>
        </p:spPr>
        <p:txBody>
          <a:bodyPr/>
          <a:lstStyle/>
          <a:p>
            <a:r>
              <a:rPr lang="nl-NL" dirty="0"/>
              <a:t>Duurzaamheid</a:t>
            </a:r>
            <a:br>
              <a:rPr lang="nl-NL" dirty="0"/>
            </a:br>
            <a:r>
              <a:rPr lang="nl-NL" dirty="0"/>
              <a:t>Investeringsmaatregelen</a:t>
            </a:r>
          </a:p>
        </p:txBody>
      </p:sp>
      <p:sp>
        <p:nvSpPr>
          <p:cNvPr id="3" name="Content Placeholder 2">
            <a:extLst>
              <a:ext uri="{FF2B5EF4-FFF2-40B4-BE49-F238E27FC236}">
                <a16:creationId xmlns:a16="http://schemas.microsoft.com/office/drawing/2014/main" id="{392C2EEC-65E9-41C0-B252-270C27143918}"/>
              </a:ext>
            </a:extLst>
          </p:cNvPr>
          <p:cNvSpPr>
            <a:spLocks noGrp="1"/>
          </p:cNvSpPr>
          <p:nvPr>
            <p:ph idx="1"/>
          </p:nvPr>
        </p:nvSpPr>
        <p:spPr>
          <a:xfrm>
            <a:off x="838200" y="1825625"/>
            <a:ext cx="10515600" cy="4351338"/>
          </a:xfrm>
        </p:spPr>
        <p:txBody>
          <a:bodyPr/>
          <a:lstStyle/>
          <a:p>
            <a:endParaRPr lang="nl-NL" dirty="0"/>
          </a:p>
        </p:txBody>
      </p:sp>
      <p:pic>
        <p:nvPicPr>
          <p:cNvPr id="4" name="Picture 3">
            <a:extLst>
              <a:ext uri="{FF2B5EF4-FFF2-40B4-BE49-F238E27FC236}">
                <a16:creationId xmlns:a16="http://schemas.microsoft.com/office/drawing/2014/main" id="{8293FABF-1472-4CFD-8105-83D1A7702D49}"/>
              </a:ext>
            </a:extLst>
          </p:cNvPr>
          <p:cNvPicPr>
            <a:picLocks noChangeAspect="1"/>
          </p:cNvPicPr>
          <p:nvPr/>
        </p:nvPicPr>
        <p:blipFill>
          <a:blip r:embed="rId2"/>
          <a:stretch>
            <a:fillRect/>
          </a:stretch>
        </p:blipFill>
        <p:spPr>
          <a:xfrm>
            <a:off x="4891861" y="1924398"/>
            <a:ext cx="6985816" cy="4568477"/>
          </a:xfrm>
          <a:prstGeom prst="rect">
            <a:avLst/>
          </a:prstGeom>
          <a:ln w="28575">
            <a:solidFill>
              <a:schemeClr val="bg1">
                <a:lumMod val="50000"/>
              </a:schemeClr>
            </a:solidFill>
          </a:ln>
        </p:spPr>
      </p:pic>
      <p:pic>
        <p:nvPicPr>
          <p:cNvPr id="6" name="Picture 5">
            <a:extLst>
              <a:ext uri="{FF2B5EF4-FFF2-40B4-BE49-F238E27FC236}">
                <a16:creationId xmlns:a16="http://schemas.microsoft.com/office/drawing/2014/main" id="{40432624-C6EA-421E-8A6D-E780234D558E}"/>
              </a:ext>
            </a:extLst>
          </p:cNvPr>
          <p:cNvPicPr>
            <a:picLocks noChangeAspect="1"/>
          </p:cNvPicPr>
          <p:nvPr/>
        </p:nvPicPr>
        <p:blipFill>
          <a:blip r:embed="rId3"/>
          <a:stretch>
            <a:fillRect/>
          </a:stretch>
        </p:blipFill>
        <p:spPr>
          <a:xfrm>
            <a:off x="441637" y="1924398"/>
            <a:ext cx="4103312" cy="2376061"/>
          </a:xfrm>
          <a:prstGeom prst="rect">
            <a:avLst/>
          </a:prstGeom>
          <a:ln w="28575">
            <a:solidFill>
              <a:schemeClr val="bg1">
                <a:lumMod val="50000"/>
              </a:schemeClr>
            </a:solidFill>
          </a:ln>
        </p:spPr>
      </p:pic>
      <p:pic>
        <p:nvPicPr>
          <p:cNvPr id="7" name="Picture 6">
            <a:extLst>
              <a:ext uri="{FF2B5EF4-FFF2-40B4-BE49-F238E27FC236}">
                <a16:creationId xmlns:a16="http://schemas.microsoft.com/office/drawing/2014/main" id="{3EFBF62F-2C98-454F-9F2A-DAEDD1DAC56F}"/>
              </a:ext>
            </a:extLst>
          </p:cNvPr>
          <p:cNvPicPr>
            <a:picLocks noChangeAspect="1"/>
          </p:cNvPicPr>
          <p:nvPr/>
        </p:nvPicPr>
        <p:blipFill>
          <a:blip r:embed="rId4"/>
          <a:stretch>
            <a:fillRect/>
          </a:stretch>
        </p:blipFill>
        <p:spPr>
          <a:xfrm>
            <a:off x="8100914" y="251335"/>
            <a:ext cx="3818943" cy="1004548"/>
          </a:xfrm>
          <a:prstGeom prst="rect">
            <a:avLst/>
          </a:prstGeom>
        </p:spPr>
      </p:pic>
    </p:spTree>
    <p:extLst>
      <p:ext uri="{BB962C8B-B14F-4D97-AF65-F5344CB8AC3E}">
        <p14:creationId xmlns:p14="http://schemas.microsoft.com/office/powerpoint/2010/main" val="1360162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01C81-026D-4D98-B6D8-A256DA86C3A1}"/>
              </a:ext>
            </a:extLst>
          </p:cNvPr>
          <p:cNvSpPr>
            <a:spLocks noGrp="1"/>
          </p:cNvSpPr>
          <p:nvPr>
            <p:ph type="title"/>
          </p:nvPr>
        </p:nvSpPr>
        <p:spPr/>
        <p:txBody>
          <a:bodyPr>
            <a:normAutofit/>
          </a:bodyPr>
          <a:lstStyle/>
          <a:p>
            <a:r>
              <a:rPr lang="nl-NL" sz="4000" dirty="0"/>
              <a:t>Financieel overzicht ingrepen op</a:t>
            </a:r>
            <a:br>
              <a:rPr lang="nl-NL" sz="4000" dirty="0"/>
            </a:br>
            <a:r>
              <a:rPr lang="nl-NL" sz="4000" dirty="0"/>
              <a:t>object- en portefeuilleniveau</a:t>
            </a:r>
          </a:p>
        </p:txBody>
      </p:sp>
      <p:sp>
        <p:nvSpPr>
          <p:cNvPr id="3" name="Content Placeholder 2">
            <a:extLst>
              <a:ext uri="{FF2B5EF4-FFF2-40B4-BE49-F238E27FC236}">
                <a16:creationId xmlns:a16="http://schemas.microsoft.com/office/drawing/2014/main" id="{2FACBB4B-AF87-49A6-9E9E-82F366EA9A48}"/>
              </a:ext>
            </a:extLst>
          </p:cNvPr>
          <p:cNvSpPr>
            <a:spLocks noGrp="1"/>
          </p:cNvSpPr>
          <p:nvPr>
            <p:ph idx="1"/>
          </p:nvPr>
        </p:nvSpPr>
        <p:spPr/>
        <p:txBody>
          <a:bodyPr/>
          <a:lstStyle/>
          <a:p>
            <a:endParaRPr lang="nl-NL" dirty="0"/>
          </a:p>
        </p:txBody>
      </p:sp>
      <p:pic>
        <p:nvPicPr>
          <p:cNvPr id="6" name="Picture 5">
            <a:extLst>
              <a:ext uri="{FF2B5EF4-FFF2-40B4-BE49-F238E27FC236}">
                <a16:creationId xmlns:a16="http://schemas.microsoft.com/office/drawing/2014/main" id="{660F9A0C-FC10-4112-A580-7D529D70D79B}"/>
              </a:ext>
            </a:extLst>
          </p:cNvPr>
          <p:cNvPicPr>
            <a:picLocks noChangeAspect="1"/>
          </p:cNvPicPr>
          <p:nvPr/>
        </p:nvPicPr>
        <p:blipFill>
          <a:blip r:embed="rId2"/>
          <a:stretch>
            <a:fillRect/>
          </a:stretch>
        </p:blipFill>
        <p:spPr>
          <a:xfrm>
            <a:off x="8100914" y="251335"/>
            <a:ext cx="3818943" cy="1004548"/>
          </a:xfrm>
          <a:prstGeom prst="rect">
            <a:avLst/>
          </a:prstGeom>
        </p:spPr>
      </p:pic>
      <p:grpSp>
        <p:nvGrpSpPr>
          <p:cNvPr id="14" name="Group 13">
            <a:extLst>
              <a:ext uri="{FF2B5EF4-FFF2-40B4-BE49-F238E27FC236}">
                <a16:creationId xmlns:a16="http://schemas.microsoft.com/office/drawing/2014/main" id="{EECEB28B-8BB2-4513-96EB-8CB016B0C365}"/>
              </a:ext>
            </a:extLst>
          </p:cNvPr>
          <p:cNvGrpSpPr/>
          <p:nvPr/>
        </p:nvGrpSpPr>
        <p:grpSpPr>
          <a:xfrm>
            <a:off x="984505" y="1801005"/>
            <a:ext cx="8544506" cy="4867593"/>
            <a:chOff x="984505" y="1499425"/>
            <a:chExt cx="9073896" cy="5169173"/>
          </a:xfrm>
        </p:grpSpPr>
        <p:pic>
          <p:nvPicPr>
            <p:cNvPr id="5" name="Picture 4">
              <a:extLst>
                <a:ext uri="{FF2B5EF4-FFF2-40B4-BE49-F238E27FC236}">
                  <a16:creationId xmlns:a16="http://schemas.microsoft.com/office/drawing/2014/main" id="{90437367-840F-4A59-AAFD-F08D604E2F8E}"/>
                </a:ext>
              </a:extLst>
            </p:cNvPr>
            <p:cNvPicPr>
              <a:picLocks noChangeAspect="1"/>
            </p:cNvPicPr>
            <p:nvPr/>
          </p:nvPicPr>
          <p:blipFill rotWithShape="1">
            <a:blip r:embed="rId3"/>
            <a:srcRect r="44385"/>
            <a:stretch/>
          </p:blipFill>
          <p:spPr>
            <a:xfrm>
              <a:off x="984505" y="1499425"/>
              <a:ext cx="9073896" cy="5169173"/>
            </a:xfrm>
            <a:prstGeom prst="rect">
              <a:avLst/>
            </a:prstGeom>
            <a:ln w="28575">
              <a:solidFill>
                <a:schemeClr val="bg1">
                  <a:lumMod val="50000"/>
                </a:schemeClr>
              </a:solidFill>
            </a:ln>
          </p:spPr>
        </p:pic>
        <p:cxnSp>
          <p:nvCxnSpPr>
            <p:cNvPr id="8" name="Straight Connector 7">
              <a:extLst>
                <a:ext uri="{FF2B5EF4-FFF2-40B4-BE49-F238E27FC236}">
                  <a16:creationId xmlns:a16="http://schemas.microsoft.com/office/drawing/2014/main" id="{9701AF0B-321C-4BFA-9BAE-DB8E340FBE53}"/>
                </a:ext>
              </a:extLst>
            </p:cNvPr>
            <p:cNvCxnSpPr/>
            <p:nvPr/>
          </p:nvCxnSpPr>
          <p:spPr>
            <a:xfrm>
              <a:off x="1600980" y="2502896"/>
              <a:ext cx="38074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79557C8-7738-452B-8329-969F4D6316A2}"/>
                </a:ext>
              </a:extLst>
            </p:cNvPr>
            <p:cNvCxnSpPr/>
            <p:nvPr/>
          </p:nvCxnSpPr>
          <p:spPr>
            <a:xfrm>
              <a:off x="1600980" y="2615246"/>
              <a:ext cx="38074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08A3B25-FD8F-4D38-9E3C-6CF3F584CE15}"/>
                </a:ext>
              </a:extLst>
            </p:cNvPr>
            <p:cNvCxnSpPr>
              <a:cxnSpLocks/>
            </p:cNvCxnSpPr>
            <p:nvPr/>
          </p:nvCxnSpPr>
          <p:spPr>
            <a:xfrm>
              <a:off x="1600980" y="2724475"/>
              <a:ext cx="58359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274177E-F243-4F14-BD91-C80530D32495}"/>
                </a:ext>
              </a:extLst>
            </p:cNvPr>
            <p:cNvCxnSpPr>
              <a:cxnSpLocks/>
            </p:cNvCxnSpPr>
            <p:nvPr/>
          </p:nvCxnSpPr>
          <p:spPr>
            <a:xfrm>
              <a:off x="1600980" y="2852429"/>
              <a:ext cx="724030" cy="0"/>
            </a:xfrm>
            <a:prstGeom prst="line">
              <a:avLst/>
            </a:prstGeom>
            <a:ln w="571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48148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422B1-B9C9-42B5-A933-3CF661AC1C85}"/>
              </a:ext>
            </a:extLst>
          </p:cNvPr>
          <p:cNvSpPr>
            <a:spLocks noGrp="1"/>
          </p:cNvSpPr>
          <p:nvPr>
            <p:ph type="title"/>
          </p:nvPr>
        </p:nvSpPr>
        <p:spPr/>
        <p:txBody>
          <a:bodyPr>
            <a:noAutofit/>
          </a:bodyPr>
          <a:lstStyle/>
          <a:p>
            <a:r>
              <a:rPr lang="nl-NL" sz="4000" dirty="0"/>
              <a:t>Verduurzaming en maatschappelijk </a:t>
            </a:r>
            <a:br>
              <a:rPr lang="nl-NL" sz="4000" dirty="0"/>
            </a:br>
            <a:r>
              <a:rPr lang="nl-NL" sz="4000" dirty="0"/>
              <a:t>vastgoed: de financiële invalshoek</a:t>
            </a:r>
            <a:endParaRPr lang="LID4096" sz="4000" dirty="0"/>
          </a:p>
        </p:txBody>
      </p:sp>
      <p:sp>
        <p:nvSpPr>
          <p:cNvPr id="3" name="Subtitle 2">
            <a:extLst>
              <a:ext uri="{FF2B5EF4-FFF2-40B4-BE49-F238E27FC236}">
                <a16:creationId xmlns:a16="http://schemas.microsoft.com/office/drawing/2014/main" id="{37E2059D-AFFF-4245-956E-551555AA4E09}"/>
              </a:ext>
            </a:extLst>
          </p:cNvPr>
          <p:cNvSpPr>
            <a:spLocks noGrp="1"/>
          </p:cNvSpPr>
          <p:nvPr>
            <p:ph idx="1"/>
          </p:nvPr>
        </p:nvSpPr>
        <p:spPr/>
        <p:txBody>
          <a:bodyPr>
            <a:normAutofit/>
          </a:bodyPr>
          <a:lstStyle/>
          <a:p>
            <a:pPr marL="457200" indent="-457200">
              <a:buFont typeface="+mj-lt"/>
              <a:buAutoNum type="arabicPeriod" startAt="3"/>
            </a:pPr>
            <a:r>
              <a:rPr lang="nl-NL" sz="2400" u="sng" dirty="0"/>
              <a:t>Financier de duurzaamheidsoperatie en voer hem uit</a:t>
            </a:r>
          </a:p>
          <a:p>
            <a:endParaRPr lang="nl-NL" sz="2400" dirty="0"/>
          </a:p>
          <a:p>
            <a:r>
              <a:rPr lang="nl-NL" sz="2400" dirty="0"/>
              <a:t>Twee invalshoeken: Zelf financieren? Zelf uitvoeren?</a:t>
            </a:r>
          </a:p>
          <a:p>
            <a:pPr marL="228600" lvl="2">
              <a:spcBef>
                <a:spcPts val="1000"/>
              </a:spcBef>
            </a:pPr>
            <a:endParaRPr lang="nl-NL" sz="2400" dirty="0"/>
          </a:p>
          <a:p>
            <a:r>
              <a:rPr lang="nl-NL" sz="2400" dirty="0"/>
              <a:t>Zelf financieren &amp; zelf uitvoeren: legt grote druk op ambtelijk apparaat (kwalitatief en kwantitatief) en op begroting.</a:t>
            </a:r>
          </a:p>
          <a:p>
            <a:endParaRPr lang="nl-NL" sz="2400" dirty="0"/>
          </a:p>
          <a:p>
            <a:r>
              <a:rPr lang="nl-NL" sz="2400" dirty="0"/>
              <a:t>Extern financieren: zijn er best </a:t>
            </a:r>
            <a:r>
              <a:rPr lang="nl-NL" sz="2400" dirty="0" err="1"/>
              <a:t>practices</a:t>
            </a:r>
            <a:r>
              <a:rPr lang="nl-NL" sz="2400" dirty="0"/>
              <a:t>, of alleen teleurstellingen?</a:t>
            </a:r>
          </a:p>
          <a:p>
            <a:r>
              <a:rPr lang="nl-NL" sz="2400" dirty="0"/>
              <a:t>Extern uitvoeren: betekent dat ingewikkelde DBFMO of zijn er andere opties?</a:t>
            </a:r>
          </a:p>
          <a:p>
            <a:endParaRPr lang="nl-NL" sz="2400" dirty="0"/>
          </a:p>
        </p:txBody>
      </p:sp>
      <p:pic>
        <p:nvPicPr>
          <p:cNvPr id="4" name="Picture 3">
            <a:extLst>
              <a:ext uri="{FF2B5EF4-FFF2-40B4-BE49-F238E27FC236}">
                <a16:creationId xmlns:a16="http://schemas.microsoft.com/office/drawing/2014/main" id="{69CCEF7F-54A5-4C67-87F4-32BA14472C69}"/>
              </a:ext>
            </a:extLst>
          </p:cNvPr>
          <p:cNvPicPr>
            <a:picLocks noChangeAspect="1"/>
          </p:cNvPicPr>
          <p:nvPr/>
        </p:nvPicPr>
        <p:blipFill>
          <a:blip r:embed="rId2"/>
          <a:stretch>
            <a:fillRect/>
          </a:stretch>
        </p:blipFill>
        <p:spPr>
          <a:xfrm>
            <a:off x="8100914" y="251335"/>
            <a:ext cx="3818943" cy="1004548"/>
          </a:xfrm>
          <a:prstGeom prst="rect">
            <a:avLst/>
          </a:prstGeom>
        </p:spPr>
      </p:pic>
    </p:spTree>
    <p:extLst>
      <p:ext uri="{BB962C8B-B14F-4D97-AF65-F5344CB8AC3E}">
        <p14:creationId xmlns:p14="http://schemas.microsoft.com/office/powerpoint/2010/main" val="4005653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422B1-B9C9-42B5-A933-3CF661AC1C85}"/>
              </a:ext>
            </a:extLst>
          </p:cNvPr>
          <p:cNvSpPr>
            <a:spLocks noGrp="1"/>
          </p:cNvSpPr>
          <p:nvPr>
            <p:ph type="title"/>
          </p:nvPr>
        </p:nvSpPr>
        <p:spPr/>
        <p:txBody>
          <a:bodyPr>
            <a:noAutofit/>
          </a:bodyPr>
          <a:lstStyle/>
          <a:p>
            <a:r>
              <a:rPr lang="nl-NL" sz="4000" dirty="0"/>
              <a:t>Verduurzaming en maatschappelijk </a:t>
            </a:r>
            <a:br>
              <a:rPr lang="nl-NL" sz="4000" dirty="0"/>
            </a:br>
            <a:r>
              <a:rPr lang="nl-NL" sz="4000" dirty="0"/>
              <a:t>vastgoed: de financiële invalshoek</a:t>
            </a:r>
            <a:endParaRPr lang="LID4096" sz="4000" dirty="0"/>
          </a:p>
        </p:txBody>
      </p:sp>
      <p:sp>
        <p:nvSpPr>
          <p:cNvPr id="3" name="Subtitle 2">
            <a:extLst>
              <a:ext uri="{FF2B5EF4-FFF2-40B4-BE49-F238E27FC236}">
                <a16:creationId xmlns:a16="http://schemas.microsoft.com/office/drawing/2014/main" id="{37E2059D-AFFF-4245-956E-551555AA4E09}"/>
              </a:ext>
            </a:extLst>
          </p:cNvPr>
          <p:cNvSpPr>
            <a:spLocks noGrp="1"/>
          </p:cNvSpPr>
          <p:nvPr>
            <p:ph idx="1"/>
          </p:nvPr>
        </p:nvSpPr>
        <p:spPr/>
        <p:txBody>
          <a:bodyPr>
            <a:normAutofit/>
          </a:bodyPr>
          <a:lstStyle/>
          <a:p>
            <a:pPr marL="0" indent="0">
              <a:buNone/>
            </a:pPr>
            <a:r>
              <a:rPr lang="nl-NL" sz="2400" u="sng" dirty="0"/>
              <a:t>Aandachtspunten</a:t>
            </a:r>
          </a:p>
          <a:p>
            <a:r>
              <a:rPr lang="nl-NL" sz="2400" dirty="0"/>
              <a:t>Zelf financieren:</a:t>
            </a:r>
          </a:p>
          <a:p>
            <a:pPr marL="228600" lvl="2">
              <a:spcBef>
                <a:spcPts val="1000"/>
              </a:spcBef>
            </a:pPr>
            <a:r>
              <a:rPr lang="nl-NL" sz="2400" dirty="0"/>
              <a:t>Investeringsquote / schuldquote van gemeenten: norm recent omlaag bijgesteld.</a:t>
            </a:r>
          </a:p>
          <a:p>
            <a:pPr marL="228600" lvl="2">
              <a:spcBef>
                <a:spcPts val="1000"/>
              </a:spcBef>
            </a:pPr>
            <a:r>
              <a:rPr lang="nl-NL" sz="2400" dirty="0"/>
              <a:t>Hoe scherp kan je aan de wind varen?</a:t>
            </a:r>
          </a:p>
          <a:p>
            <a:pPr marL="228600" lvl="2">
              <a:spcBef>
                <a:spcPts val="1000"/>
              </a:spcBef>
            </a:pPr>
            <a:endParaRPr lang="nl-NL" sz="2400" dirty="0"/>
          </a:p>
          <a:p>
            <a:r>
              <a:rPr lang="nl-NL" sz="2400" dirty="0"/>
              <a:t>Zelf uitvoeren:</a:t>
            </a:r>
          </a:p>
          <a:p>
            <a:r>
              <a:rPr lang="nl-NL" sz="2400" dirty="0"/>
              <a:t>Hebben we de expertise in huis? Hoe halen we die binnen?</a:t>
            </a:r>
          </a:p>
          <a:p>
            <a:r>
              <a:rPr lang="nl-NL" sz="2400" dirty="0"/>
              <a:t>Wat is de omvang? Hebben we voldoende mensen in huis?</a:t>
            </a:r>
          </a:p>
          <a:p>
            <a:endParaRPr lang="nl-NL" sz="2400" dirty="0"/>
          </a:p>
        </p:txBody>
      </p:sp>
      <p:pic>
        <p:nvPicPr>
          <p:cNvPr id="4" name="Picture 3">
            <a:extLst>
              <a:ext uri="{FF2B5EF4-FFF2-40B4-BE49-F238E27FC236}">
                <a16:creationId xmlns:a16="http://schemas.microsoft.com/office/drawing/2014/main" id="{69CCEF7F-54A5-4C67-87F4-32BA14472C69}"/>
              </a:ext>
            </a:extLst>
          </p:cNvPr>
          <p:cNvPicPr>
            <a:picLocks noChangeAspect="1"/>
          </p:cNvPicPr>
          <p:nvPr/>
        </p:nvPicPr>
        <p:blipFill>
          <a:blip r:embed="rId2"/>
          <a:stretch>
            <a:fillRect/>
          </a:stretch>
        </p:blipFill>
        <p:spPr>
          <a:xfrm>
            <a:off x="8100914" y="251335"/>
            <a:ext cx="3818943" cy="1004548"/>
          </a:xfrm>
          <a:prstGeom prst="rect">
            <a:avLst/>
          </a:prstGeom>
        </p:spPr>
      </p:pic>
    </p:spTree>
    <p:extLst>
      <p:ext uri="{BB962C8B-B14F-4D97-AF65-F5344CB8AC3E}">
        <p14:creationId xmlns:p14="http://schemas.microsoft.com/office/powerpoint/2010/main" val="2954780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422B1-B9C9-42B5-A933-3CF661AC1C85}"/>
              </a:ext>
            </a:extLst>
          </p:cNvPr>
          <p:cNvSpPr>
            <a:spLocks noGrp="1"/>
          </p:cNvSpPr>
          <p:nvPr>
            <p:ph type="title"/>
          </p:nvPr>
        </p:nvSpPr>
        <p:spPr/>
        <p:txBody>
          <a:bodyPr/>
          <a:lstStyle/>
          <a:p>
            <a:r>
              <a:rPr lang="nl-NL" dirty="0"/>
              <a:t>Agenda voor vandaag</a:t>
            </a:r>
            <a:endParaRPr lang="LID4096" dirty="0"/>
          </a:p>
        </p:txBody>
      </p:sp>
      <p:sp>
        <p:nvSpPr>
          <p:cNvPr id="3" name="Subtitle 2">
            <a:extLst>
              <a:ext uri="{FF2B5EF4-FFF2-40B4-BE49-F238E27FC236}">
                <a16:creationId xmlns:a16="http://schemas.microsoft.com/office/drawing/2014/main" id="{37E2059D-AFFF-4245-956E-551555AA4E09}"/>
              </a:ext>
            </a:extLst>
          </p:cNvPr>
          <p:cNvSpPr>
            <a:spLocks noGrp="1"/>
          </p:cNvSpPr>
          <p:nvPr>
            <p:ph idx="1"/>
          </p:nvPr>
        </p:nvSpPr>
        <p:spPr/>
        <p:txBody>
          <a:bodyPr>
            <a:normAutofit/>
          </a:bodyPr>
          <a:lstStyle/>
          <a:p>
            <a:r>
              <a:rPr lang="nl-NL" sz="2400" dirty="0"/>
              <a:t>In deze sessie hebben we twee onderwerpen:</a:t>
            </a:r>
          </a:p>
          <a:p>
            <a:pPr lvl="1"/>
            <a:r>
              <a:rPr lang="nl-NL" dirty="0"/>
              <a:t>Joep Swinkels, concernfiscalist van de gemeente Utrecht, geeft een presentatie over </a:t>
            </a:r>
            <a:r>
              <a:rPr lang="nl-NL" i="1" dirty="0"/>
              <a:t>fiscaliteit en maatschappelijk vastgoed</a:t>
            </a:r>
            <a:r>
              <a:rPr lang="nl-NL" dirty="0"/>
              <a:t>.</a:t>
            </a:r>
          </a:p>
          <a:p>
            <a:pPr lvl="1"/>
            <a:r>
              <a:rPr lang="nl-NL" dirty="0"/>
              <a:t>Daarna trappen we af met het onderwerp </a:t>
            </a:r>
            <a:r>
              <a:rPr lang="nl-NL" i="1" dirty="0"/>
              <a:t>verduurzaming en maatschappelijk vastgoed: de financiële invalshoek</a:t>
            </a:r>
            <a:r>
              <a:rPr lang="nl-NL" dirty="0"/>
              <a:t>.</a:t>
            </a:r>
          </a:p>
          <a:p>
            <a:pPr lvl="0"/>
            <a:r>
              <a:rPr lang="nl-NL" sz="2400" dirty="0"/>
              <a:t>09.30 uur – Inloop</a:t>
            </a:r>
          </a:p>
          <a:p>
            <a:pPr lvl="0"/>
            <a:r>
              <a:rPr lang="nl-NL" sz="2400" dirty="0"/>
              <a:t>10.00 uur – Fiscaliteit door Joep Swinkels</a:t>
            </a:r>
          </a:p>
          <a:p>
            <a:pPr lvl="0"/>
            <a:r>
              <a:rPr lang="nl-NL" sz="2400" dirty="0"/>
              <a:t>11.15 uur – korte pauze</a:t>
            </a:r>
          </a:p>
          <a:p>
            <a:pPr lvl="0"/>
            <a:r>
              <a:rPr lang="nl-NL" sz="2400" dirty="0"/>
              <a:t>11.30 uur – Aftrap verduurzaming</a:t>
            </a:r>
          </a:p>
          <a:p>
            <a:pPr lvl="0"/>
            <a:r>
              <a:rPr lang="nl-NL" sz="2400" dirty="0"/>
              <a:t>12.30 uur – Lunch in de koffiekamer </a:t>
            </a:r>
          </a:p>
          <a:p>
            <a:endParaRPr lang="nl-NL" dirty="0"/>
          </a:p>
        </p:txBody>
      </p:sp>
      <p:pic>
        <p:nvPicPr>
          <p:cNvPr id="4" name="Picture 3">
            <a:extLst>
              <a:ext uri="{FF2B5EF4-FFF2-40B4-BE49-F238E27FC236}">
                <a16:creationId xmlns:a16="http://schemas.microsoft.com/office/drawing/2014/main" id="{69CCEF7F-54A5-4C67-87F4-32BA14472C69}"/>
              </a:ext>
            </a:extLst>
          </p:cNvPr>
          <p:cNvPicPr>
            <a:picLocks noChangeAspect="1"/>
          </p:cNvPicPr>
          <p:nvPr/>
        </p:nvPicPr>
        <p:blipFill>
          <a:blip r:embed="rId2"/>
          <a:stretch>
            <a:fillRect/>
          </a:stretch>
        </p:blipFill>
        <p:spPr>
          <a:xfrm>
            <a:off x="8100914" y="251335"/>
            <a:ext cx="3818943" cy="1004548"/>
          </a:xfrm>
          <a:prstGeom prst="rect">
            <a:avLst/>
          </a:prstGeom>
        </p:spPr>
      </p:pic>
    </p:spTree>
    <p:extLst>
      <p:ext uri="{BB962C8B-B14F-4D97-AF65-F5344CB8AC3E}">
        <p14:creationId xmlns:p14="http://schemas.microsoft.com/office/powerpoint/2010/main" val="2352422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422B1-B9C9-42B5-A933-3CF661AC1C85}"/>
              </a:ext>
            </a:extLst>
          </p:cNvPr>
          <p:cNvSpPr>
            <a:spLocks noGrp="1"/>
          </p:cNvSpPr>
          <p:nvPr>
            <p:ph type="title"/>
          </p:nvPr>
        </p:nvSpPr>
        <p:spPr/>
        <p:txBody>
          <a:bodyPr>
            <a:noAutofit/>
          </a:bodyPr>
          <a:lstStyle/>
          <a:p>
            <a:r>
              <a:rPr lang="nl-NL" sz="4000" dirty="0"/>
              <a:t>Verduurzaming en maatschappelijk </a:t>
            </a:r>
            <a:br>
              <a:rPr lang="nl-NL" sz="4000" dirty="0"/>
            </a:br>
            <a:r>
              <a:rPr lang="nl-NL" sz="4000" dirty="0"/>
              <a:t>vastgoed: de financiële invalshoek</a:t>
            </a:r>
            <a:endParaRPr lang="LID4096" sz="4000" dirty="0"/>
          </a:p>
        </p:txBody>
      </p:sp>
      <p:sp>
        <p:nvSpPr>
          <p:cNvPr id="3" name="Subtitle 2">
            <a:extLst>
              <a:ext uri="{FF2B5EF4-FFF2-40B4-BE49-F238E27FC236}">
                <a16:creationId xmlns:a16="http://schemas.microsoft.com/office/drawing/2014/main" id="{37E2059D-AFFF-4245-956E-551555AA4E09}"/>
              </a:ext>
            </a:extLst>
          </p:cNvPr>
          <p:cNvSpPr>
            <a:spLocks noGrp="1"/>
          </p:cNvSpPr>
          <p:nvPr>
            <p:ph idx="1"/>
          </p:nvPr>
        </p:nvSpPr>
        <p:spPr/>
        <p:txBody>
          <a:bodyPr>
            <a:normAutofit lnSpcReduction="10000"/>
          </a:bodyPr>
          <a:lstStyle/>
          <a:p>
            <a:pPr marL="0" indent="0">
              <a:buNone/>
            </a:pPr>
            <a:r>
              <a:rPr lang="nl-NL" sz="2400" u="sng" dirty="0"/>
              <a:t>Voorbeeld onderwijs</a:t>
            </a:r>
          </a:p>
          <a:p>
            <a:r>
              <a:rPr lang="nl-NL" sz="2400" dirty="0"/>
              <a:t>Problemen in onderwijsland zijn groot: veel scholen zijn verouderd, problematiek rond “frisse lucht”. Verduurzaming kan al snel nieuwbouw betekenen.</a:t>
            </a:r>
          </a:p>
          <a:p>
            <a:pPr marL="228600" lvl="2">
              <a:spcBef>
                <a:spcPts val="1000"/>
              </a:spcBef>
            </a:pPr>
            <a:r>
              <a:rPr lang="nl-NL" sz="2400" dirty="0"/>
              <a:t>Onderwijs vormt ook een groot deel van de portefeuille.</a:t>
            </a:r>
          </a:p>
          <a:p>
            <a:pPr marL="228600" lvl="2">
              <a:spcBef>
                <a:spcPts val="1000"/>
              </a:spcBef>
            </a:pPr>
            <a:r>
              <a:rPr lang="nl-NL" sz="2400" dirty="0"/>
              <a:t>Onderwijshuisvesting is daarmee maatschappelijk en politiek relevant.</a:t>
            </a:r>
          </a:p>
          <a:p>
            <a:pPr marL="228600" lvl="3">
              <a:spcBef>
                <a:spcPts val="1000"/>
              </a:spcBef>
            </a:pPr>
            <a:r>
              <a:rPr lang="nl-NL" sz="2400" dirty="0"/>
              <a:t>Hoe ga je om met split-incentive?</a:t>
            </a:r>
          </a:p>
          <a:p>
            <a:pPr marL="228600" lvl="3">
              <a:spcBef>
                <a:spcPts val="1000"/>
              </a:spcBef>
            </a:pPr>
            <a:r>
              <a:rPr lang="nl-NL" sz="2400" dirty="0"/>
              <a:t>Hoe ga je om met tekort in nieuwbouw-normering? </a:t>
            </a:r>
          </a:p>
          <a:p>
            <a:pPr marL="228600" lvl="3">
              <a:spcBef>
                <a:spcPts val="1000"/>
              </a:spcBef>
            </a:pPr>
            <a:r>
              <a:rPr lang="nl-NL" sz="2400" dirty="0"/>
              <a:t>Hoe ga je om met de vergoeding voor materiële instandhouding die het schoolbestuur ontvangt?</a:t>
            </a:r>
          </a:p>
          <a:p>
            <a:pPr marL="228600" lvl="3">
              <a:spcBef>
                <a:spcPts val="1000"/>
              </a:spcBef>
            </a:pPr>
            <a:r>
              <a:rPr lang="nl-NL" sz="2400" dirty="0"/>
              <a:t>Hoe neem je de financiering op in de boeken?</a:t>
            </a:r>
          </a:p>
          <a:p>
            <a:pPr marL="228600" lvl="3">
              <a:spcBef>
                <a:spcPts val="1000"/>
              </a:spcBef>
            </a:pPr>
            <a:r>
              <a:rPr lang="nl-NL" sz="2400" dirty="0"/>
              <a:t>Hoe zit het met de fiscaliteit?</a:t>
            </a:r>
          </a:p>
          <a:p>
            <a:endParaRPr lang="nl-NL" sz="2400" dirty="0"/>
          </a:p>
          <a:p>
            <a:endParaRPr lang="nl-NL" sz="2400" dirty="0"/>
          </a:p>
        </p:txBody>
      </p:sp>
      <p:pic>
        <p:nvPicPr>
          <p:cNvPr id="4" name="Picture 3">
            <a:extLst>
              <a:ext uri="{FF2B5EF4-FFF2-40B4-BE49-F238E27FC236}">
                <a16:creationId xmlns:a16="http://schemas.microsoft.com/office/drawing/2014/main" id="{69CCEF7F-54A5-4C67-87F4-32BA14472C69}"/>
              </a:ext>
            </a:extLst>
          </p:cNvPr>
          <p:cNvPicPr>
            <a:picLocks noChangeAspect="1"/>
          </p:cNvPicPr>
          <p:nvPr/>
        </p:nvPicPr>
        <p:blipFill>
          <a:blip r:embed="rId2"/>
          <a:stretch>
            <a:fillRect/>
          </a:stretch>
        </p:blipFill>
        <p:spPr>
          <a:xfrm>
            <a:off x="8100914" y="251335"/>
            <a:ext cx="3818943" cy="1004548"/>
          </a:xfrm>
          <a:prstGeom prst="rect">
            <a:avLst/>
          </a:prstGeom>
        </p:spPr>
      </p:pic>
    </p:spTree>
    <p:extLst>
      <p:ext uri="{BB962C8B-B14F-4D97-AF65-F5344CB8AC3E}">
        <p14:creationId xmlns:p14="http://schemas.microsoft.com/office/powerpoint/2010/main" val="606851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422B1-B9C9-42B5-A933-3CF661AC1C85}"/>
              </a:ext>
            </a:extLst>
          </p:cNvPr>
          <p:cNvSpPr>
            <a:spLocks noGrp="1"/>
          </p:cNvSpPr>
          <p:nvPr>
            <p:ph type="title"/>
          </p:nvPr>
        </p:nvSpPr>
        <p:spPr/>
        <p:txBody>
          <a:bodyPr/>
          <a:lstStyle/>
          <a:p>
            <a:r>
              <a:rPr lang="nl-NL" dirty="0"/>
              <a:t>Agenda voor 2019</a:t>
            </a:r>
            <a:endParaRPr lang="LID4096" dirty="0"/>
          </a:p>
        </p:txBody>
      </p:sp>
      <p:sp>
        <p:nvSpPr>
          <p:cNvPr id="3" name="Subtitle 2">
            <a:extLst>
              <a:ext uri="{FF2B5EF4-FFF2-40B4-BE49-F238E27FC236}">
                <a16:creationId xmlns:a16="http://schemas.microsoft.com/office/drawing/2014/main" id="{37E2059D-AFFF-4245-956E-551555AA4E09}"/>
              </a:ext>
            </a:extLst>
          </p:cNvPr>
          <p:cNvSpPr>
            <a:spLocks noGrp="1"/>
          </p:cNvSpPr>
          <p:nvPr>
            <p:ph idx="1"/>
          </p:nvPr>
        </p:nvSpPr>
        <p:spPr/>
        <p:txBody>
          <a:bodyPr>
            <a:normAutofit/>
          </a:bodyPr>
          <a:lstStyle/>
          <a:p>
            <a:r>
              <a:rPr lang="nl-NL" sz="2400" dirty="0"/>
              <a:t>14 februari 2019, 10.00 - 13.00 uur Den Bosch – opstellen werkplan 2019</a:t>
            </a:r>
          </a:p>
          <a:p>
            <a:r>
              <a:rPr lang="nl-NL" sz="2400" dirty="0"/>
              <a:t>25 april 2019, 10.00 - 13.00 uur Utrecht – fiscaliteit en verduurzaming</a:t>
            </a:r>
          </a:p>
          <a:p>
            <a:r>
              <a:rPr lang="nl-NL" sz="2400" dirty="0"/>
              <a:t>25 juni 2019, 10.00 - 13.00 uur</a:t>
            </a:r>
          </a:p>
          <a:p>
            <a:r>
              <a:rPr lang="nl-NL" sz="2400" dirty="0"/>
              <a:t>10 oktober 2019, 10.00 - 13.00 uur</a:t>
            </a:r>
          </a:p>
          <a:p>
            <a:r>
              <a:rPr lang="nl-NL" sz="2400" dirty="0"/>
              <a:t>Jaarbijeenkomst (nov/dec)</a:t>
            </a:r>
          </a:p>
        </p:txBody>
      </p:sp>
      <p:pic>
        <p:nvPicPr>
          <p:cNvPr id="4" name="Picture 3">
            <a:extLst>
              <a:ext uri="{FF2B5EF4-FFF2-40B4-BE49-F238E27FC236}">
                <a16:creationId xmlns:a16="http://schemas.microsoft.com/office/drawing/2014/main" id="{69CCEF7F-54A5-4C67-87F4-32BA14472C69}"/>
              </a:ext>
            </a:extLst>
          </p:cNvPr>
          <p:cNvPicPr>
            <a:picLocks noChangeAspect="1"/>
          </p:cNvPicPr>
          <p:nvPr/>
        </p:nvPicPr>
        <p:blipFill>
          <a:blip r:embed="rId2"/>
          <a:stretch>
            <a:fillRect/>
          </a:stretch>
        </p:blipFill>
        <p:spPr>
          <a:xfrm>
            <a:off x="8100914" y="251335"/>
            <a:ext cx="3818943" cy="1004548"/>
          </a:xfrm>
          <a:prstGeom prst="rect">
            <a:avLst/>
          </a:prstGeom>
        </p:spPr>
      </p:pic>
    </p:spTree>
    <p:extLst>
      <p:ext uri="{BB962C8B-B14F-4D97-AF65-F5344CB8AC3E}">
        <p14:creationId xmlns:p14="http://schemas.microsoft.com/office/powerpoint/2010/main" val="3536512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422B1-B9C9-42B5-A933-3CF661AC1C85}"/>
              </a:ext>
            </a:extLst>
          </p:cNvPr>
          <p:cNvSpPr>
            <a:spLocks noGrp="1"/>
          </p:cNvSpPr>
          <p:nvPr>
            <p:ph type="title"/>
          </p:nvPr>
        </p:nvSpPr>
        <p:spPr/>
        <p:txBody>
          <a:bodyPr/>
          <a:lstStyle/>
          <a:p>
            <a:r>
              <a:rPr lang="nl-NL" dirty="0"/>
              <a:t>Deelnemers</a:t>
            </a:r>
            <a:endParaRPr lang="LID4096" dirty="0"/>
          </a:p>
        </p:txBody>
      </p:sp>
      <p:sp>
        <p:nvSpPr>
          <p:cNvPr id="3" name="Subtitle 2">
            <a:extLst>
              <a:ext uri="{FF2B5EF4-FFF2-40B4-BE49-F238E27FC236}">
                <a16:creationId xmlns:a16="http://schemas.microsoft.com/office/drawing/2014/main" id="{37E2059D-AFFF-4245-956E-551555AA4E09}"/>
              </a:ext>
            </a:extLst>
          </p:cNvPr>
          <p:cNvSpPr>
            <a:spLocks noGrp="1"/>
          </p:cNvSpPr>
          <p:nvPr>
            <p:ph idx="1"/>
          </p:nvPr>
        </p:nvSpPr>
        <p:spPr/>
        <p:txBody>
          <a:bodyPr>
            <a:normAutofit fontScale="77500" lnSpcReduction="20000"/>
          </a:bodyPr>
          <a:lstStyle/>
          <a:p>
            <a:r>
              <a:rPr lang="nl-NL" dirty="0"/>
              <a:t>Arthur van Loon		Gemeente Utrecht</a:t>
            </a:r>
          </a:p>
          <a:p>
            <a:r>
              <a:rPr lang="nl-NL" dirty="0"/>
              <a:t>Chris de Meij			Gemeente Amsterdam</a:t>
            </a:r>
          </a:p>
          <a:p>
            <a:r>
              <a:rPr lang="nl-NL" dirty="0"/>
              <a:t>Diana Schram			Gemeente Venlo</a:t>
            </a:r>
          </a:p>
          <a:p>
            <a:r>
              <a:rPr lang="nl-NL" dirty="0"/>
              <a:t>Erwin Daalhuisen		Fakton</a:t>
            </a:r>
          </a:p>
          <a:p>
            <a:r>
              <a:rPr lang="nl-NL" dirty="0"/>
              <a:t>Hans </a:t>
            </a:r>
            <a:r>
              <a:rPr lang="nl-NL" dirty="0" err="1"/>
              <a:t>Berkers</a:t>
            </a:r>
            <a:r>
              <a:rPr lang="nl-NL" dirty="0"/>
              <a:t>			Gemeente 's </a:t>
            </a:r>
            <a:r>
              <a:rPr lang="nl-NL" dirty="0" err="1"/>
              <a:t>Hertogenbosch</a:t>
            </a:r>
            <a:endParaRPr lang="nl-NL" dirty="0"/>
          </a:p>
          <a:p>
            <a:r>
              <a:rPr lang="nl-NL" dirty="0"/>
              <a:t>Henk Philippens		Gemeente Almere</a:t>
            </a:r>
          </a:p>
          <a:p>
            <a:r>
              <a:rPr lang="nl-NL" dirty="0"/>
              <a:t>Ivo </a:t>
            </a:r>
            <a:r>
              <a:rPr lang="nl-NL" dirty="0" err="1"/>
              <a:t>Liefferink</a:t>
            </a:r>
            <a:r>
              <a:rPr lang="nl-NL" dirty="0"/>
              <a:t>			</a:t>
            </a:r>
            <a:r>
              <a:rPr lang="nl-NL" dirty="0" err="1"/>
              <a:t>bbn</a:t>
            </a:r>
            <a:endParaRPr lang="nl-NL" dirty="0"/>
          </a:p>
          <a:p>
            <a:r>
              <a:rPr lang="nl-NL" dirty="0"/>
              <a:t>Joep Swinkels			Gemeente Utrecht</a:t>
            </a:r>
          </a:p>
          <a:p>
            <a:r>
              <a:rPr lang="nl-NL" dirty="0"/>
              <a:t>Joris van Berkel		Gemeente Arnhem</a:t>
            </a:r>
          </a:p>
          <a:p>
            <a:r>
              <a:rPr lang="nl-NL" dirty="0" err="1"/>
              <a:t>Lizette</a:t>
            </a:r>
            <a:r>
              <a:rPr lang="nl-NL" dirty="0"/>
              <a:t> Jongen		Gemeente Utrecht</a:t>
            </a:r>
          </a:p>
          <a:p>
            <a:r>
              <a:rPr lang="nl-NL" dirty="0" err="1"/>
              <a:t>Lusan</a:t>
            </a:r>
            <a:r>
              <a:rPr lang="nl-NL" dirty="0"/>
              <a:t> Korten			Gemeente Weert</a:t>
            </a:r>
          </a:p>
          <a:p>
            <a:r>
              <a:rPr lang="nl-NL" dirty="0"/>
              <a:t>Thomas Drenth		Fakton</a:t>
            </a:r>
          </a:p>
          <a:p>
            <a:endParaRPr lang="nl-NL" dirty="0"/>
          </a:p>
        </p:txBody>
      </p:sp>
      <p:pic>
        <p:nvPicPr>
          <p:cNvPr id="4" name="Picture 3">
            <a:extLst>
              <a:ext uri="{FF2B5EF4-FFF2-40B4-BE49-F238E27FC236}">
                <a16:creationId xmlns:a16="http://schemas.microsoft.com/office/drawing/2014/main" id="{69CCEF7F-54A5-4C67-87F4-32BA14472C69}"/>
              </a:ext>
            </a:extLst>
          </p:cNvPr>
          <p:cNvPicPr>
            <a:picLocks noChangeAspect="1"/>
          </p:cNvPicPr>
          <p:nvPr/>
        </p:nvPicPr>
        <p:blipFill>
          <a:blip r:embed="rId2"/>
          <a:stretch>
            <a:fillRect/>
          </a:stretch>
        </p:blipFill>
        <p:spPr>
          <a:xfrm>
            <a:off x="8100914" y="251335"/>
            <a:ext cx="3818943" cy="1004548"/>
          </a:xfrm>
          <a:prstGeom prst="rect">
            <a:avLst/>
          </a:prstGeom>
        </p:spPr>
      </p:pic>
    </p:spTree>
    <p:extLst>
      <p:ext uri="{BB962C8B-B14F-4D97-AF65-F5344CB8AC3E}">
        <p14:creationId xmlns:p14="http://schemas.microsoft.com/office/powerpoint/2010/main" val="1510080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422B1-B9C9-42B5-A933-3CF661AC1C85}"/>
              </a:ext>
            </a:extLst>
          </p:cNvPr>
          <p:cNvSpPr>
            <a:spLocks noGrp="1"/>
          </p:cNvSpPr>
          <p:nvPr>
            <p:ph type="title"/>
          </p:nvPr>
        </p:nvSpPr>
        <p:spPr/>
        <p:txBody>
          <a:bodyPr>
            <a:normAutofit/>
          </a:bodyPr>
          <a:lstStyle/>
          <a:p>
            <a:r>
              <a:rPr lang="nl-NL" dirty="0"/>
              <a:t>Fiscaliteit en </a:t>
            </a:r>
            <a:br>
              <a:rPr lang="nl-NL" dirty="0"/>
            </a:br>
            <a:r>
              <a:rPr lang="nl-NL" dirty="0"/>
              <a:t>maatschappelijk vastgoed</a:t>
            </a:r>
            <a:endParaRPr lang="LID4096" dirty="0"/>
          </a:p>
        </p:txBody>
      </p:sp>
      <p:sp>
        <p:nvSpPr>
          <p:cNvPr id="3" name="Subtitle 2">
            <a:extLst>
              <a:ext uri="{FF2B5EF4-FFF2-40B4-BE49-F238E27FC236}">
                <a16:creationId xmlns:a16="http://schemas.microsoft.com/office/drawing/2014/main" id="{37E2059D-AFFF-4245-956E-551555AA4E09}"/>
              </a:ext>
            </a:extLst>
          </p:cNvPr>
          <p:cNvSpPr>
            <a:spLocks noGrp="1"/>
          </p:cNvSpPr>
          <p:nvPr>
            <p:ph idx="1"/>
          </p:nvPr>
        </p:nvSpPr>
        <p:spPr/>
        <p:txBody>
          <a:bodyPr>
            <a:normAutofit/>
          </a:bodyPr>
          <a:lstStyle/>
          <a:p>
            <a:r>
              <a:rPr lang="en-GB" sz="2400" dirty="0"/>
              <a:t>Mr. </a:t>
            </a:r>
            <a:r>
              <a:rPr lang="en-GB" sz="2400" dirty="0" err="1"/>
              <a:t>dr.</a:t>
            </a:r>
            <a:r>
              <a:rPr lang="en-GB" sz="2400" dirty="0"/>
              <a:t> J.J.P. (Joep) </a:t>
            </a:r>
            <a:r>
              <a:rPr lang="en-GB" sz="2400" dirty="0" err="1"/>
              <a:t>Swinkels</a:t>
            </a:r>
            <a:endParaRPr lang="en-GB" sz="2400" dirty="0"/>
          </a:p>
          <a:p>
            <a:r>
              <a:rPr lang="nl-NL" sz="2400" dirty="0"/>
              <a:t>Concernfiscalist Rijksbelastingen, gemeente Utrecht</a:t>
            </a:r>
          </a:p>
          <a:p>
            <a:r>
              <a:rPr lang="nl-NL" sz="2400" dirty="0"/>
              <a:t>Kennismanager fiscale kennisbank </a:t>
            </a:r>
            <a:r>
              <a:rPr lang="nl-NL" sz="2400" dirty="0" err="1"/>
              <a:t>Taxnavigator</a:t>
            </a:r>
            <a:r>
              <a:rPr lang="nl-NL" sz="2400" dirty="0"/>
              <a:t>: </a:t>
            </a:r>
            <a:r>
              <a:rPr lang="nl-NL" sz="2400" dirty="0">
                <a:hlinkClick r:id="rId2"/>
              </a:rPr>
              <a:t>www.taxnavigator.nl</a:t>
            </a:r>
            <a:endParaRPr lang="nl-NL" sz="2400" dirty="0"/>
          </a:p>
          <a:p>
            <a:r>
              <a:rPr lang="nl-NL" sz="2400" dirty="0"/>
              <a:t>Voorheen belastingadviseur bij </a:t>
            </a:r>
            <a:r>
              <a:rPr lang="nl-NL" sz="2400" dirty="0" err="1"/>
              <a:t>PwC</a:t>
            </a:r>
            <a:r>
              <a:rPr lang="nl-NL" sz="2400" dirty="0"/>
              <a:t>, EFK Belastingadviseurs en KPMG Meijburg</a:t>
            </a:r>
          </a:p>
        </p:txBody>
      </p:sp>
      <p:pic>
        <p:nvPicPr>
          <p:cNvPr id="4" name="Picture 3">
            <a:extLst>
              <a:ext uri="{FF2B5EF4-FFF2-40B4-BE49-F238E27FC236}">
                <a16:creationId xmlns:a16="http://schemas.microsoft.com/office/drawing/2014/main" id="{69CCEF7F-54A5-4C67-87F4-32BA14472C69}"/>
              </a:ext>
            </a:extLst>
          </p:cNvPr>
          <p:cNvPicPr>
            <a:picLocks noChangeAspect="1"/>
          </p:cNvPicPr>
          <p:nvPr/>
        </p:nvPicPr>
        <p:blipFill>
          <a:blip r:embed="rId3"/>
          <a:stretch>
            <a:fillRect/>
          </a:stretch>
        </p:blipFill>
        <p:spPr>
          <a:xfrm>
            <a:off x="8100914" y="251335"/>
            <a:ext cx="3818943" cy="1004548"/>
          </a:xfrm>
          <a:prstGeom prst="rect">
            <a:avLst/>
          </a:prstGeom>
        </p:spPr>
      </p:pic>
    </p:spTree>
    <p:extLst>
      <p:ext uri="{BB962C8B-B14F-4D97-AF65-F5344CB8AC3E}">
        <p14:creationId xmlns:p14="http://schemas.microsoft.com/office/powerpoint/2010/main" val="1176839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422B1-B9C9-42B5-A933-3CF661AC1C85}"/>
              </a:ext>
            </a:extLst>
          </p:cNvPr>
          <p:cNvSpPr>
            <a:spLocks noGrp="1"/>
          </p:cNvSpPr>
          <p:nvPr>
            <p:ph type="title"/>
          </p:nvPr>
        </p:nvSpPr>
        <p:spPr/>
        <p:txBody>
          <a:bodyPr>
            <a:noAutofit/>
          </a:bodyPr>
          <a:lstStyle/>
          <a:p>
            <a:r>
              <a:rPr lang="nl-NL" sz="4000" dirty="0"/>
              <a:t>Verduurzaming en maatschappelijk </a:t>
            </a:r>
            <a:br>
              <a:rPr lang="nl-NL" sz="4000" dirty="0"/>
            </a:br>
            <a:r>
              <a:rPr lang="nl-NL" sz="4000" dirty="0"/>
              <a:t>vastgoed: de financiële invalshoek</a:t>
            </a:r>
            <a:endParaRPr lang="LID4096" sz="4000" dirty="0"/>
          </a:p>
        </p:txBody>
      </p:sp>
      <p:sp>
        <p:nvSpPr>
          <p:cNvPr id="3" name="Subtitle 2">
            <a:extLst>
              <a:ext uri="{FF2B5EF4-FFF2-40B4-BE49-F238E27FC236}">
                <a16:creationId xmlns:a16="http://schemas.microsoft.com/office/drawing/2014/main" id="{37E2059D-AFFF-4245-956E-551555AA4E09}"/>
              </a:ext>
            </a:extLst>
          </p:cNvPr>
          <p:cNvSpPr>
            <a:spLocks noGrp="1"/>
          </p:cNvSpPr>
          <p:nvPr>
            <p:ph idx="1"/>
          </p:nvPr>
        </p:nvSpPr>
        <p:spPr/>
        <p:txBody>
          <a:bodyPr>
            <a:normAutofit/>
          </a:bodyPr>
          <a:lstStyle/>
          <a:p>
            <a:r>
              <a:rPr lang="nl-NL" sz="2400" dirty="0"/>
              <a:t>Verduurzaming is een actueel thema!</a:t>
            </a:r>
          </a:p>
        </p:txBody>
      </p:sp>
      <p:pic>
        <p:nvPicPr>
          <p:cNvPr id="4" name="Picture 3">
            <a:extLst>
              <a:ext uri="{FF2B5EF4-FFF2-40B4-BE49-F238E27FC236}">
                <a16:creationId xmlns:a16="http://schemas.microsoft.com/office/drawing/2014/main" id="{69CCEF7F-54A5-4C67-87F4-32BA14472C69}"/>
              </a:ext>
            </a:extLst>
          </p:cNvPr>
          <p:cNvPicPr>
            <a:picLocks noChangeAspect="1"/>
          </p:cNvPicPr>
          <p:nvPr/>
        </p:nvPicPr>
        <p:blipFill>
          <a:blip r:embed="rId2"/>
          <a:stretch>
            <a:fillRect/>
          </a:stretch>
        </p:blipFill>
        <p:spPr>
          <a:xfrm>
            <a:off x="8100914" y="251335"/>
            <a:ext cx="3818943" cy="1004548"/>
          </a:xfrm>
          <a:prstGeom prst="rect">
            <a:avLst/>
          </a:prstGeom>
        </p:spPr>
      </p:pic>
      <p:pic>
        <p:nvPicPr>
          <p:cNvPr id="1026" name="Picture 2" descr="Afbeeldingsresultaat voor klimaatakkoord">
            <a:extLst>
              <a:ext uri="{FF2B5EF4-FFF2-40B4-BE49-F238E27FC236}">
                <a16:creationId xmlns:a16="http://schemas.microsoft.com/office/drawing/2014/main" id="{B937B380-93DC-4129-BFFD-8FF2FB4251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4677" y="4137295"/>
            <a:ext cx="3263469" cy="20396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27A071E-299F-41AA-82C6-BB5E5238E7B6}"/>
              </a:ext>
            </a:extLst>
          </p:cNvPr>
          <p:cNvPicPr>
            <a:picLocks noChangeAspect="1"/>
          </p:cNvPicPr>
          <p:nvPr/>
        </p:nvPicPr>
        <p:blipFill>
          <a:blip r:embed="rId4"/>
          <a:stretch>
            <a:fillRect/>
          </a:stretch>
        </p:blipFill>
        <p:spPr>
          <a:xfrm>
            <a:off x="6780643" y="2147709"/>
            <a:ext cx="2619375" cy="1743075"/>
          </a:xfrm>
          <a:prstGeom prst="rect">
            <a:avLst/>
          </a:prstGeom>
        </p:spPr>
      </p:pic>
      <p:pic>
        <p:nvPicPr>
          <p:cNvPr id="6" name="Picture 5">
            <a:extLst>
              <a:ext uri="{FF2B5EF4-FFF2-40B4-BE49-F238E27FC236}">
                <a16:creationId xmlns:a16="http://schemas.microsoft.com/office/drawing/2014/main" id="{63E5416F-C125-4A26-BACF-BB1D271731D0}"/>
              </a:ext>
            </a:extLst>
          </p:cNvPr>
          <p:cNvPicPr>
            <a:picLocks noChangeAspect="1"/>
          </p:cNvPicPr>
          <p:nvPr/>
        </p:nvPicPr>
        <p:blipFill>
          <a:blip r:embed="rId5"/>
          <a:stretch>
            <a:fillRect/>
          </a:stretch>
        </p:blipFill>
        <p:spPr>
          <a:xfrm>
            <a:off x="2198095" y="2517106"/>
            <a:ext cx="2857500" cy="1600200"/>
          </a:xfrm>
          <a:prstGeom prst="rect">
            <a:avLst/>
          </a:prstGeom>
        </p:spPr>
      </p:pic>
      <p:pic>
        <p:nvPicPr>
          <p:cNvPr id="7" name="Picture 6">
            <a:extLst>
              <a:ext uri="{FF2B5EF4-FFF2-40B4-BE49-F238E27FC236}">
                <a16:creationId xmlns:a16="http://schemas.microsoft.com/office/drawing/2014/main" id="{29FC8056-AA44-4260-94FF-FD17C71F2F87}"/>
              </a:ext>
            </a:extLst>
          </p:cNvPr>
          <p:cNvPicPr>
            <a:picLocks noChangeAspect="1"/>
          </p:cNvPicPr>
          <p:nvPr/>
        </p:nvPicPr>
        <p:blipFill>
          <a:blip r:embed="rId6"/>
          <a:stretch>
            <a:fillRect/>
          </a:stretch>
        </p:blipFill>
        <p:spPr>
          <a:xfrm>
            <a:off x="4470401" y="4549774"/>
            <a:ext cx="2768070" cy="2286179"/>
          </a:xfrm>
          <a:prstGeom prst="rect">
            <a:avLst/>
          </a:prstGeom>
        </p:spPr>
      </p:pic>
      <p:pic>
        <p:nvPicPr>
          <p:cNvPr id="8" name="Picture 7">
            <a:extLst>
              <a:ext uri="{FF2B5EF4-FFF2-40B4-BE49-F238E27FC236}">
                <a16:creationId xmlns:a16="http://schemas.microsoft.com/office/drawing/2014/main" id="{A2C1D49C-36F6-4451-9646-0FDAE5E761A2}"/>
              </a:ext>
            </a:extLst>
          </p:cNvPr>
          <p:cNvPicPr>
            <a:picLocks noChangeAspect="1"/>
          </p:cNvPicPr>
          <p:nvPr/>
        </p:nvPicPr>
        <p:blipFill>
          <a:blip r:embed="rId7"/>
          <a:stretch>
            <a:fillRect/>
          </a:stretch>
        </p:blipFill>
        <p:spPr>
          <a:xfrm>
            <a:off x="666269" y="4469046"/>
            <a:ext cx="2543175" cy="1800225"/>
          </a:xfrm>
          <a:prstGeom prst="rect">
            <a:avLst/>
          </a:prstGeom>
        </p:spPr>
      </p:pic>
    </p:spTree>
    <p:extLst>
      <p:ext uri="{BB962C8B-B14F-4D97-AF65-F5344CB8AC3E}">
        <p14:creationId xmlns:p14="http://schemas.microsoft.com/office/powerpoint/2010/main" val="3463657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422B1-B9C9-42B5-A933-3CF661AC1C85}"/>
              </a:ext>
            </a:extLst>
          </p:cNvPr>
          <p:cNvSpPr>
            <a:spLocks noGrp="1"/>
          </p:cNvSpPr>
          <p:nvPr>
            <p:ph type="title"/>
          </p:nvPr>
        </p:nvSpPr>
        <p:spPr/>
        <p:txBody>
          <a:bodyPr>
            <a:noAutofit/>
          </a:bodyPr>
          <a:lstStyle/>
          <a:p>
            <a:r>
              <a:rPr lang="nl-NL" sz="4000" dirty="0"/>
              <a:t>Verduurzaming en maatschappelijk </a:t>
            </a:r>
            <a:br>
              <a:rPr lang="nl-NL" sz="4000" dirty="0"/>
            </a:br>
            <a:r>
              <a:rPr lang="nl-NL" sz="4000" dirty="0"/>
              <a:t>vastgoed: de financiële invalshoek</a:t>
            </a:r>
            <a:endParaRPr lang="LID4096" sz="4000" dirty="0"/>
          </a:p>
        </p:txBody>
      </p:sp>
      <p:sp>
        <p:nvSpPr>
          <p:cNvPr id="3" name="Subtitle 2">
            <a:extLst>
              <a:ext uri="{FF2B5EF4-FFF2-40B4-BE49-F238E27FC236}">
                <a16:creationId xmlns:a16="http://schemas.microsoft.com/office/drawing/2014/main" id="{37E2059D-AFFF-4245-956E-551555AA4E09}"/>
              </a:ext>
            </a:extLst>
          </p:cNvPr>
          <p:cNvSpPr>
            <a:spLocks noGrp="1"/>
          </p:cNvSpPr>
          <p:nvPr>
            <p:ph idx="1"/>
          </p:nvPr>
        </p:nvSpPr>
        <p:spPr/>
        <p:txBody>
          <a:bodyPr>
            <a:normAutofit/>
          </a:bodyPr>
          <a:lstStyle/>
          <a:p>
            <a:r>
              <a:rPr lang="nl-NL" sz="2400" dirty="0"/>
              <a:t>Binnen Bouwstenen voor Sociaal heeft verduurzamen een eigen netwerk.</a:t>
            </a:r>
          </a:p>
        </p:txBody>
      </p:sp>
      <p:pic>
        <p:nvPicPr>
          <p:cNvPr id="4" name="Picture 3">
            <a:extLst>
              <a:ext uri="{FF2B5EF4-FFF2-40B4-BE49-F238E27FC236}">
                <a16:creationId xmlns:a16="http://schemas.microsoft.com/office/drawing/2014/main" id="{69CCEF7F-54A5-4C67-87F4-32BA14472C69}"/>
              </a:ext>
            </a:extLst>
          </p:cNvPr>
          <p:cNvPicPr>
            <a:picLocks noChangeAspect="1"/>
          </p:cNvPicPr>
          <p:nvPr/>
        </p:nvPicPr>
        <p:blipFill>
          <a:blip r:embed="rId2"/>
          <a:stretch>
            <a:fillRect/>
          </a:stretch>
        </p:blipFill>
        <p:spPr>
          <a:xfrm>
            <a:off x="8100914" y="251335"/>
            <a:ext cx="3818943" cy="1004548"/>
          </a:xfrm>
          <a:prstGeom prst="rect">
            <a:avLst/>
          </a:prstGeom>
        </p:spPr>
      </p:pic>
      <p:pic>
        <p:nvPicPr>
          <p:cNvPr id="5" name="Picture 4">
            <a:extLst>
              <a:ext uri="{FF2B5EF4-FFF2-40B4-BE49-F238E27FC236}">
                <a16:creationId xmlns:a16="http://schemas.microsoft.com/office/drawing/2014/main" id="{BA00CA50-16D5-443D-9455-0C3BA49BDAE9}"/>
              </a:ext>
            </a:extLst>
          </p:cNvPr>
          <p:cNvPicPr>
            <a:picLocks noChangeAspect="1"/>
          </p:cNvPicPr>
          <p:nvPr/>
        </p:nvPicPr>
        <p:blipFill rotWithShape="1">
          <a:blip r:embed="rId3"/>
          <a:srcRect b="22160"/>
          <a:stretch/>
        </p:blipFill>
        <p:spPr>
          <a:xfrm>
            <a:off x="-34364" y="2321265"/>
            <a:ext cx="7068954" cy="3930331"/>
          </a:xfrm>
          <a:prstGeom prst="rect">
            <a:avLst/>
          </a:prstGeom>
        </p:spPr>
      </p:pic>
      <p:pic>
        <p:nvPicPr>
          <p:cNvPr id="7" name="Picture 6">
            <a:extLst>
              <a:ext uri="{FF2B5EF4-FFF2-40B4-BE49-F238E27FC236}">
                <a16:creationId xmlns:a16="http://schemas.microsoft.com/office/drawing/2014/main" id="{79114B6E-A838-43AD-AECF-FE74FE2A61D5}"/>
              </a:ext>
            </a:extLst>
          </p:cNvPr>
          <p:cNvPicPr>
            <a:picLocks noChangeAspect="1"/>
          </p:cNvPicPr>
          <p:nvPr/>
        </p:nvPicPr>
        <p:blipFill>
          <a:blip r:embed="rId4"/>
          <a:stretch>
            <a:fillRect/>
          </a:stretch>
        </p:blipFill>
        <p:spPr>
          <a:xfrm>
            <a:off x="6183086" y="3508195"/>
            <a:ext cx="6096000" cy="3349805"/>
          </a:xfrm>
          <a:prstGeom prst="rect">
            <a:avLst/>
          </a:prstGeom>
        </p:spPr>
      </p:pic>
    </p:spTree>
    <p:extLst>
      <p:ext uri="{BB962C8B-B14F-4D97-AF65-F5344CB8AC3E}">
        <p14:creationId xmlns:p14="http://schemas.microsoft.com/office/powerpoint/2010/main" val="3367745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422B1-B9C9-42B5-A933-3CF661AC1C85}"/>
              </a:ext>
            </a:extLst>
          </p:cNvPr>
          <p:cNvSpPr>
            <a:spLocks noGrp="1"/>
          </p:cNvSpPr>
          <p:nvPr>
            <p:ph type="title"/>
          </p:nvPr>
        </p:nvSpPr>
        <p:spPr/>
        <p:txBody>
          <a:bodyPr>
            <a:noAutofit/>
          </a:bodyPr>
          <a:lstStyle/>
          <a:p>
            <a:r>
              <a:rPr lang="nl-NL" sz="4000" dirty="0"/>
              <a:t>Verduurzaming en maatschappelijk </a:t>
            </a:r>
            <a:br>
              <a:rPr lang="nl-NL" sz="4000" dirty="0"/>
            </a:br>
            <a:r>
              <a:rPr lang="nl-NL" sz="4000" dirty="0"/>
              <a:t>vastgoed: de financiële invalshoek</a:t>
            </a:r>
            <a:endParaRPr lang="LID4096" sz="4000" dirty="0"/>
          </a:p>
        </p:txBody>
      </p:sp>
      <p:sp>
        <p:nvSpPr>
          <p:cNvPr id="3" name="Subtitle 2">
            <a:extLst>
              <a:ext uri="{FF2B5EF4-FFF2-40B4-BE49-F238E27FC236}">
                <a16:creationId xmlns:a16="http://schemas.microsoft.com/office/drawing/2014/main" id="{37E2059D-AFFF-4245-956E-551555AA4E09}"/>
              </a:ext>
            </a:extLst>
          </p:cNvPr>
          <p:cNvSpPr>
            <a:spLocks noGrp="1"/>
          </p:cNvSpPr>
          <p:nvPr>
            <p:ph idx="1"/>
          </p:nvPr>
        </p:nvSpPr>
        <p:spPr/>
        <p:txBody>
          <a:bodyPr>
            <a:normAutofit/>
          </a:bodyPr>
          <a:lstStyle/>
          <a:p>
            <a:pPr marL="0" indent="0">
              <a:buNone/>
            </a:pPr>
            <a:r>
              <a:rPr lang="nl-NL" sz="2200" u="sng" dirty="0"/>
              <a:t>Wettelijke verplichtingen</a:t>
            </a:r>
          </a:p>
          <a:p>
            <a:r>
              <a:rPr lang="nl-NL" sz="2200" dirty="0"/>
              <a:t>Bij nieuwbouw, vernieuwbouw, verkoop of verhuur Bouwbesluit 2012</a:t>
            </a:r>
          </a:p>
          <a:p>
            <a:pPr marL="269875" indent="0">
              <a:buNone/>
            </a:pPr>
            <a:r>
              <a:rPr lang="nl-NL" sz="2200" dirty="0"/>
              <a:t>Maximale waarde Milieu Prestatie Gebouwen (per 1 januari 2018 max 1).  Maximale waarde Energie Prestatie Coëfficiënt (0,4 voor woningen; 0 voor nieuwbouw vanaf 2020, 0 voor overheidsgebouwen vanaf 2019).</a:t>
            </a:r>
          </a:p>
          <a:p>
            <a:r>
              <a:rPr lang="nl-NL" sz="2200" dirty="0"/>
              <a:t>Besluit energieprestatie gebouwen</a:t>
            </a:r>
          </a:p>
          <a:p>
            <a:pPr marL="269875" indent="0">
              <a:buNone/>
            </a:pPr>
            <a:r>
              <a:rPr lang="nl-NL" sz="2200" dirty="0"/>
              <a:t>Verstrekken energielabel bij verhuur of verkoop van een gebouw. Vanaf 1 januari 2023 minimaal energielabel-C verplicht voor kantoren.</a:t>
            </a:r>
          </a:p>
          <a:p>
            <a:r>
              <a:rPr lang="nl-NL" sz="2200" dirty="0"/>
              <a:t>Richtlijn betreffende de energieprestatie van gebouwen</a:t>
            </a:r>
          </a:p>
          <a:p>
            <a:pPr marL="269875" indent="0">
              <a:buNone/>
            </a:pPr>
            <a:r>
              <a:rPr lang="nl-NL" sz="2200" dirty="0"/>
              <a:t>Bijna energie-neutraal bouwen overheidsgebouwen vanaf 1 januari 2019. Overige gebouwen vanaf 1 januari 2021.</a:t>
            </a:r>
          </a:p>
        </p:txBody>
      </p:sp>
      <p:pic>
        <p:nvPicPr>
          <p:cNvPr id="4" name="Picture 3">
            <a:extLst>
              <a:ext uri="{FF2B5EF4-FFF2-40B4-BE49-F238E27FC236}">
                <a16:creationId xmlns:a16="http://schemas.microsoft.com/office/drawing/2014/main" id="{69CCEF7F-54A5-4C67-87F4-32BA14472C69}"/>
              </a:ext>
            </a:extLst>
          </p:cNvPr>
          <p:cNvPicPr>
            <a:picLocks noChangeAspect="1"/>
          </p:cNvPicPr>
          <p:nvPr/>
        </p:nvPicPr>
        <p:blipFill>
          <a:blip r:embed="rId2"/>
          <a:stretch>
            <a:fillRect/>
          </a:stretch>
        </p:blipFill>
        <p:spPr>
          <a:xfrm>
            <a:off x="8100914" y="251335"/>
            <a:ext cx="3818943" cy="1004548"/>
          </a:xfrm>
          <a:prstGeom prst="rect">
            <a:avLst/>
          </a:prstGeom>
        </p:spPr>
      </p:pic>
    </p:spTree>
    <p:extLst>
      <p:ext uri="{BB962C8B-B14F-4D97-AF65-F5344CB8AC3E}">
        <p14:creationId xmlns:p14="http://schemas.microsoft.com/office/powerpoint/2010/main" val="3330498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422B1-B9C9-42B5-A933-3CF661AC1C85}"/>
              </a:ext>
            </a:extLst>
          </p:cNvPr>
          <p:cNvSpPr>
            <a:spLocks noGrp="1"/>
          </p:cNvSpPr>
          <p:nvPr>
            <p:ph type="title"/>
          </p:nvPr>
        </p:nvSpPr>
        <p:spPr/>
        <p:txBody>
          <a:bodyPr>
            <a:noAutofit/>
          </a:bodyPr>
          <a:lstStyle/>
          <a:p>
            <a:r>
              <a:rPr lang="nl-NL" sz="4000" dirty="0"/>
              <a:t>Verduurzaming en maatschappelijk </a:t>
            </a:r>
            <a:br>
              <a:rPr lang="nl-NL" sz="4000" dirty="0"/>
            </a:br>
            <a:r>
              <a:rPr lang="nl-NL" sz="4000" dirty="0"/>
              <a:t>vastgoed: de financiële invalshoek</a:t>
            </a:r>
            <a:endParaRPr lang="LID4096" sz="4000" dirty="0"/>
          </a:p>
        </p:txBody>
      </p:sp>
      <p:sp>
        <p:nvSpPr>
          <p:cNvPr id="3" name="Subtitle 2">
            <a:extLst>
              <a:ext uri="{FF2B5EF4-FFF2-40B4-BE49-F238E27FC236}">
                <a16:creationId xmlns:a16="http://schemas.microsoft.com/office/drawing/2014/main" id="{37E2059D-AFFF-4245-956E-551555AA4E09}"/>
              </a:ext>
            </a:extLst>
          </p:cNvPr>
          <p:cNvSpPr>
            <a:spLocks noGrp="1"/>
          </p:cNvSpPr>
          <p:nvPr>
            <p:ph idx="1"/>
          </p:nvPr>
        </p:nvSpPr>
        <p:spPr/>
        <p:txBody>
          <a:bodyPr>
            <a:normAutofit/>
          </a:bodyPr>
          <a:lstStyle/>
          <a:p>
            <a:pPr marL="0" indent="0">
              <a:buNone/>
            </a:pPr>
            <a:r>
              <a:rPr lang="nl-NL" sz="2200" u="sng" dirty="0"/>
              <a:t>Activiteitenbesluit milieubeheer</a:t>
            </a:r>
            <a:endParaRPr lang="nl-NL" sz="2200" dirty="0"/>
          </a:p>
          <a:p>
            <a:r>
              <a:rPr lang="nl-NL" sz="2200" dirty="0"/>
              <a:t>Het Activiteitenbesluit milieubeheer verplicht bedrijven en instellingen (inrichtingen) om energiebesparende maatregelen met een terugverdientijd van 5 jaar of minder te treffen. Het gaat om bedrijven en instellingen die meer dan 50.000 kWh elektriciteit of 25.000 m³ aardgas(equivalent) per jaar verbruiken.</a:t>
            </a:r>
          </a:p>
          <a:p>
            <a:r>
              <a:rPr lang="nl-NL" sz="2200" dirty="0"/>
              <a:t>Voor 19 bedrijfstakken zijn Erkende Maatregelenlijsten energiebesparing (EML). Zo zijn er EML voor gezondheidszorg- en welzijnszorginstellingen, kantoren, onderwijsinstellingen, sport en recreatie, hotels en restaurants, bedrijfshallen en detailhandel.</a:t>
            </a:r>
          </a:p>
          <a:p>
            <a:r>
              <a:rPr lang="nl-NL" sz="2200" dirty="0"/>
              <a:t>Deze erkende maatregelen zijn inclusief duurzaam beheer en onderhoud (DBO). Ook het toepassen van een Energieregistratie- en bewakingssysteem (EBS)  staat als maatregel op deze lijst.</a:t>
            </a:r>
          </a:p>
        </p:txBody>
      </p:sp>
      <p:pic>
        <p:nvPicPr>
          <p:cNvPr id="4" name="Picture 3">
            <a:extLst>
              <a:ext uri="{FF2B5EF4-FFF2-40B4-BE49-F238E27FC236}">
                <a16:creationId xmlns:a16="http://schemas.microsoft.com/office/drawing/2014/main" id="{69CCEF7F-54A5-4C67-87F4-32BA14472C69}"/>
              </a:ext>
            </a:extLst>
          </p:cNvPr>
          <p:cNvPicPr>
            <a:picLocks noChangeAspect="1"/>
          </p:cNvPicPr>
          <p:nvPr/>
        </p:nvPicPr>
        <p:blipFill>
          <a:blip r:embed="rId2"/>
          <a:stretch>
            <a:fillRect/>
          </a:stretch>
        </p:blipFill>
        <p:spPr>
          <a:xfrm>
            <a:off x="8100914" y="251335"/>
            <a:ext cx="3818943" cy="1004548"/>
          </a:xfrm>
          <a:prstGeom prst="rect">
            <a:avLst/>
          </a:prstGeom>
        </p:spPr>
      </p:pic>
    </p:spTree>
    <p:extLst>
      <p:ext uri="{BB962C8B-B14F-4D97-AF65-F5344CB8AC3E}">
        <p14:creationId xmlns:p14="http://schemas.microsoft.com/office/powerpoint/2010/main" val="44686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1243</TotalTime>
  <Words>1049</Words>
  <Application>Microsoft Office PowerPoint</Application>
  <PresentationFormat>Breedbeeld</PresentationFormat>
  <Paragraphs>125</Paragraphs>
  <Slides>20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Calibri</vt:lpstr>
      <vt:lpstr>Calibri Light</vt:lpstr>
      <vt:lpstr>Office Theme</vt:lpstr>
      <vt:lpstr>Netwerk financiële experts</vt:lpstr>
      <vt:lpstr>Agenda voor vandaag</vt:lpstr>
      <vt:lpstr>Agenda voor 2019</vt:lpstr>
      <vt:lpstr>Deelnemers</vt:lpstr>
      <vt:lpstr>Fiscaliteit en  maatschappelijk vastgoed</vt:lpstr>
      <vt:lpstr>Verduurzaming en maatschappelijk  vastgoed: de financiële invalshoek</vt:lpstr>
      <vt:lpstr>Verduurzaming en maatschappelijk  vastgoed: de financiële invalshoek</vt:lpstr>
      <vt:lpstr>Verduurzaming en maatschappelijk  vastgoed: de financiële invalshoek</vt:lpstr>
      <vt:lpstr>Verduurzaming en maatschappelijk  vastgoed: de financiële invalshoek</vt:lpstr>
      <vt:lpstr>Verduurzaming en maatschappelijk  vastgoed: de financiële invalshoek</vt:lpstr>
      <vt:lpstr>Verduurzaming en maatschappelijk  vastgoed: de financiële invalshoek</vt:lpstr>
      <vt:lpstr>Verduurzaming en maatschappelijk  vastgoed: de financiële invalshoek</vt:lpstr>
      <vt:lpstr>Verduurzaming en maatschappelijk  vastgoed: de financiële invalshoek</vt:lpstr>
      <vt:lpstr>Verduurzaming en maatschappelijk  vastgoed: de financiële invalshoek</vt:lpstr>
      <vt:lpstr>Overzichten duurzaamheidsingrepen op portefeuilleniveau</vt:lpstr>
      <vt:lpstr>Duurzaamheid Investeringsmaatregelen</vt:lpstr>
      <vt:lpstr>Financieel overzicht ingrepen op object- en portefeuilleniveau</vt:lpstr>
      <vt:lpstr>Verduurzaming en maatschappelijk  vastgoed: de financiële invalshoek</vt:lpstr>
      <vt:lpstr>Verduurzaming en maatschappelijk  vastgoed: de financiële invalshoek</vt:lpstr>
      <vt:lpstr>Verduurzaming en maatschappelijk  vastgoed: de financiële invalshoek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Netwerk financiële experts</dc:title>
  <dc:creator>Erwin Daalhuisen MSc</dc:creator>
  <cp:lastModifiedBy>Erwin Daalhuisen MSc</cp:lastModifiedBy>
  <cp:revision>6</cp:revision>
  <dcterms:created xsi:type="dcterms:W3CDTF">2019-02-14T08:37:44Z</dcterms:created>
  <dcterms:modified xsi:type="dcterms:W3CDTF">2019-04-25T04:24:21Z</dcterms:modified>
</cp:coreProperties>
</file>